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141A57-3A63-4510-99A3-01538AC0AF8D}" v="10" dt="2023-06-18T17:51:14.3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 Bello Maya Jean" userId="7b7051df-2c9c-4051-9a3e-6eb8b9825950" providerId="ADAL" clId="{91141A57-3A63-4510-99A3-01538AC0AF8D}"/>
    <pc:docChg chg="undo custSel addSld modSld sldOrd">
      <pc:chgData name="Lo Bello Maya Jean" userId="7b7051df-2c9c-4051-9a3e-6eb8b9825950" providerId="ADAL" clId="{91141A57-3A63-4510-99A3-01538AC0AF8D}" dt="2023-06-18T17:51:37.530" v="435" actId="20577"/>
      <pc:docMkLst>
        <pc:docMk/>
      </pc:docMkLst>
      <pc:sldChg chg="modSp new mod ord">
        <pc:chgData name="Lo Bello Maya Jean" userId="7b7051df-2c9c-4051-9a3e-6eb8b9825950" providerId="ADAL" clId="{91141A57-3A63-4510-99A3-01538AC0AF8D}" dt="2023-06-18T17:51:37.530" v="435" actId="20577"/>
        <pc:sldMkLst>
          <pc:docMk/>
          <pc:sldMk cId="3704164778" sldId="265"/>
        </pc:sldMkLst>
        <pc:spChg chg="mod">
          <ac:chgData name="Lo Bello Maya Jean" userId="7b7051df-2c9c-4051-9a3e-6eb8b9825950" providerId="ADAL" clId="{91141A57-3A63-4510-99A3-01538AC0AF8D}" dt="2023-06-18T17:50:50.829" v="427" actId="20577"/>
          <ac:spMkLst>
            <pc:docMk/>
            <pc:sldMk cId="3704164778" sldId="265"/>
            <ac:spMk id="2" creationId="{ECDA51B0-C7F4-2B59-82F1-7FCA3AEA1FC0}"/>
          </ac:spMkLst>
        </pc:spChg>
        <pc:spChg chg="mod">
          <ac:chgData name="Lo Bello Maya Jean" userId="7b7051df-2c9c-4051-9a3e-6eb8b9825950" providerId="ADAL" clId="{91141A57-3A63-4510-99A3-01538AC0AF8D}" dt="2023-06-18T17:51:37.530" v="435" actId="20577"/>
          <ac:spMkLst>
            <pc:docMk/>
            <pc:sldMk cId="3704164778" sldId="265"/>
            <ac:spMk id="3" creationId="{A503CB6D-4BAA-3FBC-181E-3E8B9922D500}"/>
          </ac:spMkLst>
        </pc:spChg>
      </pc:sldChg>
    </pc:docChg>
  </pc:docChgLst>
  <pc:docChgLst>
    <pc:chgData name="Lo Bello Maya Jean" userId="7b7051df-2c9c-4051-9a3e-6eb8b9825950" providerId="ADAL" clId="{E8078BB6-E430-40D2-9321-4242D88BD2CA}"/>
    <pc:docChg chg="modSld">
      <pc:chgData name="Lo Bello Maya Jean" userId="7b7051df-2c9c-4051-9a3e-6eb8b9825950" providerId="ADAL" clId="{E8078BB6-E430-40D2-9321-4242D88BD2CA}" dt="2022-11-11T12:54:45.768" v="4" actId="20577"/>
      <pc:docMkLst>
        <pc:docMk/>
      </pc:docMkLst>
      <pc:sldChg chg="modSp mod">
        <pc:chgData name="Lo Bello Maya Jean" userId="7b7051df-2c9c-4051-9a3e-6eb8b9825950" providerId="ADAL" clId="{E8078BB6-E430-40D2-9321-4242D88BD2CA}" dt="2022-11-11T12:54:45.768" v="4" actId="20577"/>
        <pc:sldMkLst>
          <pc:docMk/>
          <pc:sldMk cId="3156337306" sldId="261"/>
        </pc:sldMkLst>
        <pc:spChg chg="mod">
          <ac:chgData name="Lo Bello Maya Jean" userId="7b7051df-2c9c-4051-9a3e-6eb8b9825950" providerId="ADAL" clId="{E8078BB6-E430-40D2-9321-4242D88BD2CA}" dt="2022-11-11T12:54:45.768" v="4" actId="20577"/>
          <ac:spMkLst>
            <pc:docMk/>
            <pc:sldMk cId="3156337306" sldId="261"/>
            <ac:spMk id="3" creationId="{6E8CFA7B-F81E-4C37-8035-BCE2BADAE5A3}"/>
          </ac:spMkLst>
        </pc:spChg>
      </pc:sldChg>
    </pc:docChg>
  </pc:docChgLst>
  <pc:docChgLst>
    <pc:chgData name="Lo Bello Maya Jean" userId="7b7051df-2c9c-4051-9a3e-6eb8b9825950" providerId="ADAL" clId="{60D8F16B-B491-449E-A75A-61ECB889FEAD}"/>
    <pc:docChg chg="modSld">
      <pc:chgData name="Lo Bello Maya Jean" userId="7b7051df-2c9c-4051-9a3e-6eb8b9825950" providerId="ADAL" clId="{60D8F16B-B491-449E-A75A-61ECB889FEAD}" dt="2023-05-29T11:43:12.095" v="0" actId="1076"/>
      <pc:docMkLst>
        <pc:docMk/>
      </pc:docMkLst>
      <pc:sldChg chg="modSp">
        <pc:chgData name="Lo Bello Maya Jean" userId="7b7051df-2c9c-4051-9a3e-6eb8b9825950" providerId="ADAL" clId="{60D8F16B-B491-449E-A75A-61ECB889FEAD}" dt="2023-05-29T11:43:12.095" v="0" actId="1076"/>
        <pc:sldMkLst>
          <pc:docMk/>
          <pc:sldMk cId="3156337306" sldId="261"/>
        </pc:sldMkLst>
        <pc:picChg chg="mod">
          <ac:chgData name="Lo Bello Maya Jean" userId="7b7051df-2c9c-4051-9a3e-6eb8b9825950" providerId="ADAL" clId="{60D8F16B-B491-449E-A75A-61ECB889FEAD}" dt="2023-05-29T11:43:12.095" v="0" actId="1076"/>
          <ac:picMkLst>
            <pc:docMk/>
            <pc:sldMk cId="3156337306" sldId="261"/>
            <ac:picMk id="3078" creationId="{4C5A2741-8980-44E1-B480-1A91A2A6BD1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719079B-E1A6-44A2-B83C-7F13217860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2BA0BA18-E509-4A4F-8AFE-E54EFDCE09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2ACCE19-BF9B-4957-AD22-5671C4F9F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69508-98AA-4187-A34E-3E306E218802}" type="datetimeFigureOut">
              <a:rPr lang="hu-HU" smtClean="0"/>
              <a:t>2023. 06. 18.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91C437A3-EFA7-4ACD-B499-EB0753951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69B071E-D289-4051-9F44-3F9E2290B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CCF79-1787-45B7-9E14-EB67FC7F9A4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57738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0C606F1-39C1-4EBA-B321-EF48D2D71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7A10658-C1F0-491C-9C98-C0F784D306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CDA9E74B-F5E9-481B-A64F-5B026C046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69508-98AA-4187-A34E-3E306E218802}" type="datetimeFigureOut">
              <a:rPr lang="hu-HU" smtClean="0"/>
              <a:t>2023. 06. 18.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54A2192-37E5-4626-9690-FA52D7FF3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2395D805-0669-4A3A-AEF9-685C9CFE0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CCF79-1787-45B7-9E14-EB67FC7F9A4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49228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825482B-25E5-4E77-A9DE-741A1B789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C3A2C0D3-9F19-4DFA-BE8E-5114D0E375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06AE9699-519D-4125-8FB5-B71D1D4F2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69508-98AA-4187-A34E-3E306E218802}" type="datetimeFigureOut">
              <a:rPr lang="hu-HU" smtClean="0"/>
              <a:t>2023. 06. 18.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81CC0024-F709-446D-96DC-15174CF70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9DCEA32-0F1B-4206-9E1A-23319E1B8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CCF79-1787-45B7-9E14-EB67FC7F9A4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15304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F7D2075-F282-4F1E-8A32-B2DCC22E8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B3934EC-1376-4353-8373-ED8AAB2416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C846F1D0-8DB1-4FA8-8592-5A86DB227E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891AD24A-3135-4E97-BA42-E3B578C58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69508-98AA-4187-A34E-3E306E218802}" type="datetimeFigureOut">
              <a:rPr lang="hu-HU" smtClean="0"/>
              <a:t>2023. 06. 18.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0FB7E944-FFA5-415D-AE81-7235614B8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D1455B52-3592-4BB6-8D10-C33E78F74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CCF79-1787-45B7-9E14-EB67FC7F9A4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94504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861278F-95BC-45A8-9560-3DECC0AB2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7A83E4BC-B47E-465B-BFA2-C536F1F445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DF71CBFE-04C1-4DCB-92DE-F4EB8BC337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BF736933-ECB5-4CA7-9D3A-F4AD45AEE3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DCD2C9B8-51FD-43AD-B057-69F6DD5A38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D455830D-5AA8-4D1A-A342-318EE2706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69508-98AA-4187-A34E-3E306E218802}" type="datetimeFigureOut">
              <a:rPr lang="hu-HU" smtClean="0"/>
              <a:t>2023. 06. 18.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22A698D0-A193-4BAA-A444-38FA455C8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5DB31A0C-0962-42D5-8397-A74B20579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CCF79-1787-45B7-9E14-EB67FC7F9A4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78429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3D687E8-024E-453A-B9B1-5E6509914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24805EB0-1FD8-494F-9A4B-1E3391FC9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69508-98AA-4187-A34E-3E306E218802}" type="datetimeFigureOut">
              <a:rPr lang="hu-HU" smtClean="0"/>
              <a:t>2023. 06. 18.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8CA5BE6C-2222-4475-9EF5-FF786B179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3D6DA220-D904-435E-AFBD-A7B79E175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CCF79-1787-45B7-9E14-EB67FC7F9A4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20978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9C0BBCFA-CFCC-4613-8D00-0B6C8D397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69508-98AA-4187-A34E-3E306E218802}" type="datetimeFigureOut">
              <a:rPr lang="hu-HU" smtClean="0"/>
              <a:t>2023. 06. 18.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A410CBAB-7151-4C8A-AEE8-DF74CEA5A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4B4ACBF2-79C2-457F-BC0C-00ED59E0C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CCF79-1787-45B7-9E14-EB67FC7F9A4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7054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C954CF2-DF26-4806-8B2E-A622EF0FE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9E4CEAB-2998-4FBE-95A7-1F8B047B6D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A6177CAB-B868-4AE2-87E3-08C2BDA22A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7F165DEA-F346-4862-9CC8-47C8BCB25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69508-98AA-4187-A34E-3E306E218802}" type="datetimeFigureOut">
              <a:rPr lang="hu-HU" smtClean="0"/>
              <a:t>2023. 06. 18.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DA3C458B-BD79-4898-83C9-D39E4217C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1A381030-D6F8-476D-AA52-E1A488DEB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CCF79-1787-45B7-9E14-EB67FC7F9A4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78050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F06FA41-67CF-41C2-9397-A96121EDB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53822F6E-B029-4E3E-B626-35B991059E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325E8874-4BF9-407F-B0B5-DDCD83FAF3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8CEAB020-1503-4DD7-8B2C-E2550837F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69508-98AA-4187-A34E-3E306E218802}" type="datetimeFigureOut">
              <a:rPr lang="hu-HU" smtClean="0"/>
              <a:t>2023. 06. 18.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BCF12C81-DCF2-40F2-B50E-520752415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1B10ABB3-D0EE-4EDF-99B9-11D022C23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CCF79-1787-45B7-9E14-EB67FC7F9A4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94705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1167541-55AC-4C4F-92D2-D2B658363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CF201CB8-F917-4039-B737-5AD7EEC9B8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AB8DF42-EB18-4F42-B743-0D386656D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69508-98AA-4187-A34E-3E306E218802}" type="datetimeFigureOut">
              <a:rPr lang="hu-HU" smtClean="0"/>
              <a:t>2023. 06. 18.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99868613-6918-4584-BB95-2342EA77B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B6E9EC1D-AD91-40F2-BDFA-203343BFB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CCF79-1787-45B7-9E14-EB67FC7F9A4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06818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3B0FB2E9-FA26-43C8-AA88-F9BCA3F883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BC31D54B-D5C6-4780-B3D9-66828874FF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CD22C510-1689-48A6-A11A-35C8398B8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69508-98AA-4187-A34E-3E306E218802}" type="datetimeFigureOut">
              <a:rPr lang="hu-HU" smtClean="0"/>
              <a:t>2023. 06. 18.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248DCE8-C1B1-4453-B392-FA4B59C4D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85E44B3-845F-42FC-BBB6-F76AA934F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CCF79-1787-45B7-9E14-EB67FC7F9A4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80688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512CD74F-7270-495A-AB9E-263A753E4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F3C9E034-A6F1-46EF-B13D-A57BA6A785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3BFF18B6-FEFC-43AB-86C5-7B5F0E0A17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969508-98AA-4187-A34E-3E306E218802}" type="datetimeFigureOut">
              <a:rPr lang="hu-HU" smtClean="0"/>
              <a:t>2023. 06. 18.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645C96D7-C00A-4B48-A36D-20EF30D67E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A5A31C1-1FAC-42FB-87E3-9E3C7DF717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5CCF79-1787-45B7-9E14-EB67FC7F9A4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4895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thaca.edu/academics/integrative-core-curriculum/what-integrative-learnin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hyperlink" Target="https://www.youtube.com/watch?v=f7yE8TKUB_M&amp;t=23s&amp;ab_channel=peterpan3401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gRgWTs9FKIs&amp;ab_channel=VoicesfromtheGatheringPlace" TargetMode="External"/><Relationship Id="rId2" Type="http://schemas.openxmlformats.org/officeDocument/2006/relationships/hyperlink" Target="https://www.youtube.com/watch?v=SZ4C3YDp1o4&amp;ab_channel=Bmaawangsekwe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hyperlink" Target="https://www.youtube.com/watch?v=sVJHQo6yQr0&amp;ab_channel=DorenEris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600B8480-AA68-4685-9B7C-B88531C4A3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97762" y="640080"/>
            <a:ext cx="6251110" cy="3566160"/>
          </a:xfrm>
        </p:spPr>
        <p:txBody>
          <a:bodyPr anchor="b">
            <a:normAutofit/>
          </a:bodyPr>
          <a:lstStyle/>
          <a:p>
            <a:pPr algn="l"/>
            <a:r>
              <a:rPr lang="en-US" sz="4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Using Indigenous Legends for Integrative Learning:</a:t>
            </a:r>
            <a:r>
              <a:rPr lang="en-US" sz="42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4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“Sky Woman Falling” Meets the Internet</a:t>
            </a:r>
            <a:br>
              <a:rPr lang="hu-HU" sz="4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hu-HU" sz="4200" dirty="0"/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ED56E257-24AF-4B27-B36C-834E37C946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97760" y="4636008"/>
            <a:ext cx="6251111" cy="1572768"/>
          </a:xfrm>
        </p:spPr>
        <p:txBody>
          <a:bodyPr>
            <a:normAutofit/>
          </a:bodyPr>
          <a:lstStyle/>
          <a:p>
            <a:pPr algn="l"/>
            <a:r>
              <a:rPr lang="hu-HU" sz="2200"/>
              <a:t>Dr. Maya J. Lo Bello</a:t>
            </a:r>
          </a:p>
          <a:p>
            <a:pPr algn="l"/>
            <a:r>
              <a:rPr lang="hu-HU" sz="2200" err="1"/>
              <a:t>Department</a:t>
            </a:r>
            <a:r>
              <a:rPr lang="hu-HU" sz="2200"/>
              <a:t> of </a:t>
            </a:r>
            <a:r>
              <a:rPr lang="hu-HU" sz="2200" err="1"/>
              <a:t>Foreign</a:t>
            </a:r>
            <a:r>
              <a:rPr lang="hu-HU" sz="2200"/>
              <a:t> </a:t>
            </a:r>
            <a:r>
              <a:rPr lang="hu-HU" sz="2200" err="1"/>
              <a:t>Languages</a:t>
            </a:r>
            <a:r>
              <a:rPr lang="hu-HU" sz="2200"/>
              <a:t> and </a:t>
            </a:r>
            <a:r>
              <a:rPr lang="hu-HU" sz="2200" err="1"/>
              <a:t>Literature</a:t>
            </a:r>
            <a:endParaRPr lang="hu-HU" sz="2200"/>
          </a:p>
          <a:p>
            <a:pPr algn="l"/>
            <a:r>
              <a:rPr lang="hu-HU" sz="2200"/>
              <a:t>Eötvös Loránd University, </a:t>
            </a:r>
            <a:r>
              <a:rPr lang="hu-HU" sz="2200" err="1"/>
              <a:t>Faculty</a:t>
            </a:r>
            <a:r>
              <a:rPr lang="hu-HU" sz="2200"/>
              <a:t> of </a:t>
            </a:r>
            <a:r>
              <a:rPr lang="hu-HU" sz="2200" err="1"/>
              <a:t>Primary</a:t>
            </a:r>
            <a:r>
              <a:rPr lang="hu-HU" sz="2200"/>
              <a:t> and </a:t>
            </a:r>
            <a:r>
              <a:rPr lang="hu-HU" sz="2200" err="1"/>
              <a:t>Preschool</a:t>
            </a:r>
            <a:r>
              <a:rPr lang="hu-HU" sz="2200"/>
              <a:t> Education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C2936F2-B4B8-40BE-9DD3-226C272FD3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7" r="63"/>
          <a:stretch/>
        </p:blipFill>
        <p:spPr bwMode="auto"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440926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076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CDA51B0-C7F4-2B59-82F1-7FCA3AEA1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Teachers</a:t>
            </a:r>
            <a:r>
              <a:rPr lang="hu-HU" dirty="0"/>
              <a:t>’ </a:t>
            </a:r>
            <a:r>
              <a:rPr lang="hu-HU" dirty="0" err="1"/>
              <a:t>Training</a:t>
            </a:r>
            <a:r>
              <a:rPr lang="hu-HU" dirty="0"/>
              <a:t>: </a:t>
            </a:r>
            <a:r>
              <a:rPr lang="hu-HU" dirty="0" err="1"/>
              <a:t>Critical</a:t>
            </a:r>
            <a:r>
              <a:rPr lang="hu-HU" dirty="0"/>
              <a:t> </a:t>
            </a:r>
            <a:r>
              <a:rPr lang="hu-HU" dirty="0" err="1"/>
              <a:t>Pedagogy</a:t>
            </a:r>
            <a:r>
              <a:rPr lang="hu-HU" dirty="0"/>
              <a:t> and </a:t>
            </a:r>
            <a:r>
              <a:rPr lang="hu-HU" dirty="0" err="1"/>
              <a:t>Cultural</a:t>
            </a:r>
            <a:r>
              <a:rPr lang="hu-HU" dirty="0"/>
              <a:t> </a:t>
            </a:r>
            <a:r>
              <a:rPr lang="hu-HU" dirty="0" err="1"/>
              <a:t>Sensitization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503CB6D-4BAA-3FBC-181E-3E8B9922D5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“Reading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world</a:t>
            </a:r>
            <a:r>
              <a:rPr lang="hu-HU" dirty="0"/>
              <a:t> </a:t>
            </a:r>
            <a:r>
              <a:rPr lang="hu-HU" dirty="0" err="1"/>
              <a:t>always</a:t>
            </a:r>
            <a:r>
              <a:rPr lang="hu-HU" dirty="0"/>
              <a:t> </a:t>
            </a:r>
            <a:r>
              <a:rPr lang="hu-HU" dirty="0" err="1"/>
              <a:t>precedes</a:t>
            </a:r>
            <a:r>
              <a:rPr lang="hu-HU" dirty="0"/>
              <a:t> </a:t>
            </a:r>
            <a:r>
              <a:rPr lang="hu-HU" dirty="0" err="1"/>
              <a:t>reading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word</a:t>
            </a:r>
            <a:r>
              <a:rPr lang="hu-HU" dirty="0"/>
              <a:t>, and </a:t>
            </a:r>
            <a:r>
              <a:rPr lang="hu-HU" dirty="0" err="1"/>
              <a:t>reading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word</a:t>
            </a:r>
            <a:r>
              <a:rPr lang="hu-HU" dirty="0"/>
              <a:t> </a:t>
            </a:r>
            <a:r>
              <a:rPr lang="hu-HU" dirty="0" err="1"/>
              <a:t>implies</a:t>
            </a:r>
            <a:r>
              <a:rPr lang="hu-HU" dirty="0"/>
              <a:t> </a:t>
            </a:r>
            <a:r>
              <a:rPr lang="hu-HU" dirty="0" err="1"/>
              <a:t>continually</a:t>
            </a:r>
            <a:r>
              <a:rPr lang="hu-HU" dirty="0"/>
              <a:t> </a:t>
            </a:r>
            <a:r>
              <a:rPr lang="hu-HU" dirty="0" err="1"/>
              <a:t>reading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world</a:t>
            </a:r>
            <a:r>
              <a:rPr lang="hu-HU" dirty="0"/>
              <a:t>.” Paolo Freire</a:t>
            </a:r>
          </a:p>
          <a:p>
            <a:endParaRPr lang="hu-HU" dirty="0"/>
          </a:p>
          <a:p>
            <a:pPr marL="0" indent="0">
              <a:buNone/>
            </a:pPr>
            <a:r>
              <a:rPr lang="hu-HU" dirty="0" err="1"/>
              <a:t>Epistemic</a:t>
            </a:r>
            <a:r>
              <a:rPr lang="hu-HU" dirty="0"/>
              <a:t> </a:t>
            </a:r>
            <a:r>
              <a:rPr lang="hu-HU" dirty="0" err="1"/>
              <a:t>injustice</a:t>
            </a:r>
            <a:r>
              <a:rPr lang="hu-HU" dirty="0"/>
              <a:t> →→→ </a:t>
            </a:r>
            <a:r>
              <a:rPr lang="hu-HU" dirty="0" err="1"/>
              <a:t>Hermeneutical</a:t>
            </a:r>
            <a:r>
              <a:rPr lang="hu-HU" dirty="0"/>
              <a:t> </a:t>
            </a:r>
            <a:r>
              <a:rPr lang="hu-HU" dirty="0" err="1"/>
              <a:t>injustice</a:t>
            </a:r>
            <a:r>
              <a:rPr lang="hu-HU" dirty="0"/>
              <a:t> (Miranda </a:t>
            </a:r>
            <a:r>
              <a:rPr lang="hu-HU" dirty="0" err="1"/>
              <a:t>Fricker</a:t>
            </a:r>
            <a:r>
              <a:rPr lang="hu-HU" dirty="0"/>
              <a:t>)</a:t>
            </a:r>
          </a:p>
          <a:p>
            <a:pPr marL="0" indent="0">
              <a:buNone/>
            </a:pPr>
            <a:r>
              <a:rPr lang="hu-HU" dirty="0" err="1"/>
              <a:t>Stereotypes</a:t>
            </a:r>
            <a:r>
              <a:rPr lang="hu-HU" dirty="0"/>
              <a:t> →→ </a:t>
            </a:r>
            <a:r>
              <a:rPr lang="hu-HU" dirty="0" err="1"/>
              <a:t>Ethnotypes</a:t>
            </a:r>
            <a:r>
              <a:rPr lang="hu-HU" dirty="0"/>
              <a:t> →→ The </a:t>
            </a:r>
            <a:r>
              <a:rPr lang="hu-HU" dirty="0" err="1"/>
              <a:t>Other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The </a:t>
            </a:r>
            <a:r>
              <a:rPr lang="hu-HU" dirty="0" err="1"/>
              <a:t>Gaze</a:t>
            </a:r>
            <a:r>
              <a:rPr lang="hu-HU" dirty="0"/>
              <a:t> →→ </a:t>
            </a:r>
            <a:r>
              <a:rPr lang="hu-HU" dirty="0" err="1"/>
              <a:t>Objectification</a:t>
            </a:r>
            <a:r>
              <a:rPr lang="hu-HU" dirty="0"/>
              <a:t>, </a:t>
            </a:r>
            <a:r>
              <a:rPr lang="hu-HU" dirty="0" err="1"/>
              <a:t>sexualization</a:t>
            </a:r>
            <a:r>
              <a:rPr lang="hu-HU" dirty="0"/>
              <a:t>, </a:t>
            </a:r>
            <a:r>
              <a:rPr lang="hu-HU" dirty="0" err="1"/>
              <a:t>orientalization</a:t>
            </a:r>
            <a:r>
              <a:rPr lang="hu-HU" dirty="0"/>
              <a:t> (</a:t>
            </a:r>
            <a:r>
              <a:rPr lang="hu-HU" dirty="0" err="1"/>
              <a:t>Sander</a:t>
            </a:r>
            <a:r>
              <a:rPr lang="hu-HU" dirty="0"/>
              <a:t> L. </a:t>
            </a:r>
            <a:r>
              <a:rPr lang="hu-HU" dirty="0" err="1"/>
              <a:t>Gilman</a:t>
            </a:r>
            <a:r>
              <a:rPr lang="hu-HU"/>
              <a:t>)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041647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824E9C7-CB08-4D2F-96F9-7A77CAED4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Integrative</a:t>
            </a:r>
            <a:r>
              <a:rPr lang="hu-HU" dirty="0"/>
              <a:t> </a:t>
            </a:r>
            <a:r>
              <a:rPr lang="hu-HU" dirty="0" err="1"/>
              <a:t>Learning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BA03A5A-4180-4348-9915-24EDB8B53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hu-HU" dirty="0">
                <a:hlinkClick r:id="rId2"/>
              </a:rPr>
              <a:t>https://www.ithaca.edu/academics/integrative-core-curriculum/what-integrative-learning</a:t>
            </a:r>
            <a:endParaRPr lang="hu-HU" dirty="0"/>
          </a:p>
          <a:p>
            <a:r>
              <a:rPr lang="hu-HU" b="0" i="0" dirty="0">
                <a:solidFill>
                  <a:srgbClr val="213138"/>
                </a:solidFill>
                <a:effectLst/>
                <a:latin typeface="Calibre"/>
                <a:cs typeface="Times New Roman" panose="02020603050405020304" pitchFamily="18" charset="0"/>
              </a:rPr>
              <a:t>"</a:t>
            </a:r>
            <a:r>
              <a:rPr lang="en-US" b="0" i="0" dirty="0">
                <a:solidFill>
                  <a:srgbClr val="213138"/>
                </a:solidFill>
                <a:effectLst/>
                <a:latin typeface="Calibre"/>
              </a:rPr>
              <a:t>Integrative learning is the process of making connections among concepts and experiences so that information and skills can be applied to novel and complex issues or challenges.</a:t>
            </a:r>
            <a:r>
              <a:rPr lang="hu-HU" b="0" i="0" dirty="0">
                <a:solidFill>
                  <a:srgbClr val="213138"/>
                </a:solidFill>
                <a:effectLst/>
                <a:latin typeface="Calibre"/>
              </a:rPr>
              <a:t>”</a:t>
            </a:r>
            <a:r>
              <a:rPr lang="en-US" b="0" i="0" dirty="0">
                <a:solidFill>
                  <a:srgbClr val="213138"/>
                </a:solidFill>
                <a:effectLst/>
                <a:latin typeface="Calibre"/>
              </a:rPr>
              <a:t> </a:t>
            </a:r>
            <a:endParaRPr lang="hu-HU" b="0" i="0" dirty="0">
              <a:solidFill>
                <a:srgbClr val="213138"/>
              </a:solidFill>
              <a:effectLst/>
              <a:latin typeface="Calibre"/>
            </a:endParaRPr>
          </a:p>
          <a:p>
            <a:r>
              <a:rPr lang="hu-HU" dirty="0" err="1">
                <a:solidFill>
                  <a:srgbClr val="213138"/>
                </a:solidFill>
                <a:latin typeface="Calibre"/>
              </a:rPr>
              <a:t>Aims</a:t>
            </a:r>
            <a:r>
              <a:rPr lang="hu-HU" dirty="0">
                <a:solidFill>
                  <a:srgbClr val="213138"/>
                </a:solidFill>
                <a:latin typeface="Calibre"/>
              </a:rPr>
              <a:t> of </a:t>
            </a:r>
            <a:r>
              <a:rPr lang="hu-HU" dirty="0" err="1">
                <a:solidFill>
                  <a:srgbClr val="213138"/>
                </a:solidFill>
                <a:latin typeface="Calibre"/>
              </a:rPr>
              <a:t>Integrative</a:t>
            </a:r>
            <a:r>
              <a:rPr lang="hu-HU" dirty="0">
                <a:solidFill>
                  <a:srgbClr val="213138"/>
                </a:solidFill>
                <a:latin typeface="Calibre"/>
              </a:rPr>
              <a:t> </a:t>
            </a:r>
            <a:r>
              <a:rPr lang="hu-HU" dirty="0" err="1">
                <a:solidFill>
                  <a:srgbClr val="213138"/>
                </a:solidFill>
                <a:latin typeface="Calibre"/>
              </a:rPr>
              <a:t>Core</a:t>
            </a:r>
            <a:r>
              <a:rPr lang="hu-HU" dirty="0">
                <a:solidFill>
                  <a:srgbClr val="213138"/>
                </a:solidFill>
                <a:latin typeface="Calibre"/>
              </a:rPr>
              <a:t> Curriculum (</a:t>
            </a:r>
            <a:r>
              <a:rPr lang="hu-HU" dirty="0" err="1">
                <a:solidFill>
                  <a:srgbClr val="213138"/>
                </a:solidFill>
                <a:latin typeface="Calibre"/>
              </a:rPr>
              <a:t>for</a:t>
            </a:r>
            <a:r>
              <a:rPr lang="hu-HU" dirty="0">
                <a:solidFill>
                  <a:srgbClr val="213138"/>
                </a:solidFill>
                <a:latin typeface="Calibre"/>
              </a:rPr>
              <a:t> </a:t>
            </a:r>
            <a:r>
              <a:rPr lang="hu-HU" dirty="0" err="1">
                <a:solidFill>
                  <a:srgbClr val="213138"/>
                </a:solidFill>
                <a:latin typeface="Calibre"/>
              </a:rPr>
              <a:t>university</a:t>
            </a:r>
            <a:r>
              <a:rPr lang="hu-HU" dirty="0">
                <a:solidFill>
                  <a:srgbClr val="213138"/>
                </a:solidFill>
                <a:latin typeface="Calibre"/>
              </a:rPr>
              <a:t> </a:t>
            </a:r>
            <a:r>
              <a:rPr lang="hu-HU" dirty="0" err="1">
                <a:solidFill>
                  <a:srgbClr val="213138"/>
                </a:solidFill>
                <a:latin typeface="Calibre"/>
              </a:rPr>
              <a:t>students</a:t>
            </a:r>
            <a:r>
              <a:rPr lang="hu-HU" dirty="0">
                <a:solidFill>
                  <a:srgbClr val="213138"/>
                </a:solidFill>
                <a:latin typeface="Calibre"/>
              </a:rPr>
              <a:t> </a:t>
            </a:r>
            <a:r>
              <a:rPr lang="hu-HU" dirty="0" err="1">
                <a:solidFill>
                  <a:srgbClr val="213138"/>
                </a:solidFill>
                <a:latin typeface="Calibre"/>
              </a:rPr>
              <a:t>at</a:t>
            </a:r>
            <a:r>
              <a:rPr lang="hu-HU" dirty="0">
                <a:solidFill>
                  <a:srgbClr val="213138"/>
                </a:solidFill>
                <a:latin typeface="Calibre"/>
              </a:rPr>
              <a:t> Ithaca College, NY, USA):</a:t>
            </a:r>
          </a:p>
          <a:p>
            <a:pPr algn="l"/>
            <a:r>
              <a:rPr lang="hu-HU" dirty="0">
                <a:solidFill>
                  <a:srgbClr val="213138"/>
                </a:solidFill>
                <a:latin typeface="Calibre"/>
              </a:rPr>
              <a:t>T</a:t>
            </a:r>
            <a:r>
              <a:rPr lang="en-US" b="0" i="0" dirty="0">
                <a:solidFill>
                  <a:srgbClr val="213138"/>
                </a:solidFill>
                <a:effectLst/>
                <a:latin typeface="Calibre"/>
              </a:rPr>
              <a:t>o produce graduates who can:</a:t>
            </a:r>
          </a:p>
          <a:p>
            <a:pPr algn="l">
              <a:buFont typeface="+mj-lt"/>
              <a:buAutoNum type="arabicPeriod"/>
            </a:pPr>
            <a:r>
              <a:rPr lang="hu-HU" b="0" i="0" dirty="0">
                <a:solidFill>
                  <a:srgbClr val="213138"/>
                </a:solidFill>
                <a:effectLst/>
                <a:latin typeface="Calibre"/>
              </a:rPr>
              <a:t>a</a:t>
            </a:r>
            <a:r>
              <a:rPr lang="en-US" b="0" i="0" dirty="0" err="1">
                <a:solidFill>
                  <a:srgbClr val="213138"/>
                </a:solidFill>
                <a:effectLst/>
                <a:latin typeface="Calibre"/>
              </a:rPr>
              <a:t>ddress</a:t>
            </a:r>
            <a:r>
              <a:rPr lang="en-US" b="0" i="0" dirty="0">
                <a:solidFill>
                  <a:srgbClr val="213138"/>
                </a:solidFill>
                <a:effectLst/>
                <a:latin typeface="Calibre"/>
              </a:rPr>
              <a:t> a topic, issue, problem area, or human challenge using a combination of concepts, theories, and/or methods from multiple perspectives or fields of study,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213138"/>
                </a:solidFill>
                <a:effectLst/>
                <a:latin typeface="Calibre"/>
              </a:rPr>
              <a:t>apply concepts, theories, methods, or skills to analyze new questions or complex problems, and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213138"/>
                </a:solidFill>
                <a:effectLst/>
                <a:latin typeface="Calibre"/>
              </a:rPr>
              <a:t>engage in and communicate self-reflection about their learning in the Integrative Core Curriculum 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00831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0E42ED34-2069-43DD-A661-40CF2831C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hu-HU" sz="4200"/>
              <a:t>Integrative Learning in the EFL Literature Classroom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07CE0E5-9505-4415-A5E9-B970CC2D23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hu-HU" sz="2000"/>
              <a:t>Main aim: </a:t>
            </a:r>
          </a:p>
          <a:p>
            <a:pPr marL="0" indent="0">
              <a:buNone/>
            </a:pPr>
            <a:r>
              <a:rPr lang="hu-HU" sz="2000"/>
              <a:t>To integrate culture!</a:t>
            </a:r>
          </a:p>
          <a:p>
            <a:pPr marL="0" indent="0">
              <a:buNone/>
            </a:pPr>
            <a:r>
              <a:rPr lang="hu-HU" sz="2000"/>
              <a:t>Methods</a:t>
            </a:r>
            <a:r>
              <a:rPr lang="hu-HU" sz="2000" dirty="0"/>
              <a:t>:</a:t>
            </a:r>
          </a:p>
          <a:p>
            <a:pPr marL="457200" indent="-457200">
              <a:buAutoNum type="arabicParenR"/>
            </a:pPr>
            <a:r>
              <a:rPr lang="hu-HU" sz="2000"/>
              <a:t>Use</a:t>
            </a:r>
            <a:r>
              <a:rPr lang="hu-HU" sz="2000" dirty="0"/>
              <a:t> </a:t>
            </a:r>
            <a:r>
              <a:rPr lang="hu-HU" sz="2000"/>
              <a:t>literary</a:t>
            </a:r>
            <a:r>
              <a:rPr lang="hu-HU" sz="2000" dirty="0"/>
              <a:t> </a:t>
            </a:r>
            <a:r>
              <a:rPr lang="hu-HU" sz="2000"/>
              <a:t>texts</a:t>
            </a:r>
            <a:r>
              <a:rPr lang="hu-HU" sz="2000" dirty="0"/>
              <a:t> </a:t>
            </a:r>
            <a:r>
              <a:rPr lang="hu-HU" sz="2000"/>
              <a:t>to</a:t>
            </a:r>
            <a:r>
              <a:rPr lang="hu-HU" sz="2000" dirty="0"/>
              <a:t> </a:t>
            </a:r>
            <a:r>
              <a:rPr lang="hu-HU" sz="2000"/>
              <a:t>expose</a:t>
            </a:r>
            <a:r>
              <a:rPr lang="hu-HU" sz="2000" dirty="0"/>
              <a:t> </a:t>
            </a:r>
            <a:r>
              <a:rPr lang="hu-HU" sz="2000"/>
              <a:t>students</a:t>
            </a:r>
            <a:r>
              <a:rPr lang="hu-HU" sz="2000" dirty="0"/>
              <a:t> </a:t>
            </a:r>
            <a:r>
              <a:rPr lang="hu-HU" sz="2000"/>
              <a:t>to</a:t>
            </a:r>
            <a:r>
              <a:rPr lang="hu-HU" sz="2000" dirty="0"/>
              <a:t> </a:t>
            </a:r>
            <a:r>
              <a:rPr lang="hu-HU" sz="2000"/>
              <a:t>works</a:t>
            </a:r>
            <a:r>
              <a:rPr lang="hu-HU" sz="2000" dirty="0"/>
              <a:t> </a:t>
            </a:r>
            <a:r>
              <a:rPr lang="hu-HU" sz="2000"/>
              <a:t>that</a:t>
            </a:r>
            <a:r>
              <a:rPr lang="hu-HU" sz="2000" dirty="0"/>
              <a:t> </a:t>
            </a:r>
            <a:r>
              <a:rPr lang="hu-HU" sz="2000"/>
              <a:t>can</a:t>
            </a:r>
            <a:r>
              <a:rPr lang="hu-HU" sz="2000" dirty="0"/>
              <a:t> be </a:t>
            </a:r>
            <a:r>
              <a:rPr lang="hu-HU" sz="2000"/>
              <a:t>approached</a:t>
            </a:r>
            <a:r>
              <a:rPr lang="hu-HU" sz="2000" dirty="0"/>
              <a:t> </a:t>
            </a:r>
            <a:r>
              <a:rPr lang="hu-HU" sz="2000"/>
              <a:t>from</a:t>
            </a:r>
            <a:r>
              <a:rPr lang="hu-HU" sz="2000" dirty="0"/>
              <a:t> </a:t>
            </a:r>
            <a:r>
              <a:rPr lang="hu-HU" sz="2000"/>
              <a:t>many</a:t>
            </a:r>
            <a:r>
              <a:rPr lang="hu-HU" sz="2000" dirty="0"/>
              <a:t> </a:t>
            </a:r>
            <a:r>
              <a:rPr lang="hu-HU" sz="2000"/>
              <a:t>fields</a:t>
            </a:r>
            <a:r>
              <a:rPr lang="hu-HU" sz="2000" dirty="0"/>
              <a:t> (</a:t>
            </a:r>
            <a:r>
              <a:rPr lang="hu-HU" sz="2000"/>
              <a:t>cultural</a:t>
            </a:r>
            <a:r>
              <a:rPr lang="hu-HU" sz="2000" dirty="0"/>
              <a:t> </a:t>
            </a:r>
            <a:r>
              <a:rPr lang="hu-HU" sz="2000"/>
              <a:t>studies</a:t>
            </a:r>
            <a:r>
              <a:rPr lang="hu-HU" sz="2000" dirty="0"/>
              <a:t>, </a:t>
            </a:r>
            <a:r>
              <a:rPr lang="hu-HU" sz="2000"/>
              <a:t>music</a:t>
            </a:r>
            <a:r>
              <a:rPr lang="hu-HU" sz="2000" dirty="0"/>
              <a:t>, </a:t>
            </a:r>
            <a:r>
              <a:rPr lang="hu-HU" sz="2000"/>
              <a:t>language</a:t>
            </a:r>
            <a:r>
              <a:rPr lang="hu-HU" sz="2000" dirty="0"/>
              <a:t>, </a:t>
            </a:r>
            <a:r>
              <a:rPr lang="hu-HU" sz="2000"/>
              <a:t>science</a:t>
            </a:r>
            <a:r>
              <a:rPr lang="hu-HU" sz="2000" dirty="0"/>
              <a:t>, art, </a:t>
            </a:r>
            <a:r>
              <a:rPr lang="hu-HU" sz="2000"/>
              <a:t>history</a:t>
            </a:r>
            <a:r>
              <a:rPr lang="hu-HU" sz="2000" dirty="0"/>
              <a:t>, </a:t>
            </a:r>
            <a:r>
              <a:rPr lang="hu-HU" sz="2000"/>
              <a:t>sociology</a:t>
            </a:r>
            <a:r>
              <a:rPr lang="hu-HU" sz="2000" dirty="0"/>
              <a:t>)</a:t>
            </a:r>
          </a:p>
          <a:p>
            <a:pPr marL="457200" indent="-457200">
              <a:buAutoNum type="arabicParenR"/>
            </a:pPr>
            <a:r>
              <a:rPr lang="hu-HU" sz="2000"/>
              <a:t>Find</a:t>
            </a:r>
            <a:r>
              <a:rPr lang="hu-HU" sz="2000" dirty="0"/>
              <a:t> </a:t>
            </a:r>
            <a:r>
              <a:rPr lang="hu-HU" sz="2000"/>
              <a:t>sources</a:t>
            </a:r>
            <a:r>
              <a:rPr lang="hu-HU" sz="2000" dirty="0"/>
              <a:t> </a:t>
            </a:r>
            <a:r>
              <a:rPr lang="hu-HU" sz="2000"/>
              <a:t>that</a:t>
            </a:r>
            <a:r>
              <a:rPr lang="hu-HU" sz="2000" dirty="0"/>
              <a:t> </a:t>
            </a:r>
            <a:r>
              <a:rPr lang="hu-HU" sz="2000"/>
              <a:t>recreate</a:t>
            </a:r>
            <a:r>
              <a:rPr lang="hu-HU" sz="2000" dirty="0"/>
              <a:t> </a:t>
            </a:r>
            <a:r>
              <a:rPr lang="hu-HU" sz="2000"/>
              <a:t>the</a:t>
            </a:r>
            <a:r>
              <a:rPr lang="hu-HU" sz="2000" dirty="0"/>
              <a:t> </a:t>
            </a:r>
            <a:r>
              <a:rPr lang="hu-HU" sz="2000"/>
              <a:t>world</a:t>
            </a:r>
            <a:r>
              <a:rPr lang="hu-HU" sz="2000" dirty="0"/>
              <a:t> of </a:t>
            </a:r>
            <a:r>
              <a:rPr lang="hu-HU" sz="2000"/>
              <a:t>the</a:t>
            </a:r>
            <a:r>
              <a:rPr lang="hu-HU" sz="2000" dirty="0"/>
              <a:t> text: </a:t>
            </a:r>
            <a:r>
              <a:rPr lang="hu-HU" sz="2000"/>
              <a:t>Youtube</a:t>
            </a:r>
            <a:r>
              <a:rPr lang="hu-HU" sz="2000" dirty="0"/>
              <a:t> and </a:t>
            </a:r>
            <a:r>
              <a:rPr lang="hu-HU" sz="2000"/>
              <a:t>the</a:t>
            </a:r>
            <a:r>
              <a:rPr lang="hu-HU" sz="2000" dirty="0"/>
              <a:t> Internet </a:t>
            </a:r>
            <a:r>
              <a:rPr lang="hu-HU" sz="2000"/>
              <a:t>are</a:t>
            </a:r>
            <a:r>
              <a:rPr lang="hu-HU" sz="2000" dirty="0"/>
              <a:t> </a:t>
            </a:r>
            <a:r>
              <a:rPr lang="hu-HU" sz="2000"/>
              <a:t>the</a:t>
            </a:r>
            <a:r>
              <a:rPr lang="hu-HU" sz="2000" dirty="0"/>
              <a:t> most </a:t>
            </a:r>
            <a:r>
              <a:rPr lang="hu-HU" sz="2000"/>
              <a:t>convenient</a:t>
            </a:r>
            <a:r>
              <a:rPr lang="hu-HU" sz="2000" dirty="0"/>
              <a:t>, </a:t>
            </a:r>
            <a:r>
              <a:rPr lang="hu-HU" sz="2000"/>
              <a:t>fastest</a:t>
            </a:r>
            <a:r>
              <a:rPr lang="hu-HU" sz="2000" dirty="0"/>
              <a:t> </a:t>
            </a:r>
            <a:r>
              <a:rPr lang="hu-HU" sz="2000"/>
              <a:t>ways</a:t>
            </a:r>
            <a:r>
              <a:rPr lang="hu-HU" sz="2000" dirty="0"/>
              <a:t> </a:t>
            </a:r>
            <a:r>
              <a:rPr lang="hu-HU" sz="2000"/>
              <a:t>to</a:t>
            </a:r>
            <a:r>
              <a:rPr lang="hu-HU" sz="2000" dirty="0"/>
              <a:t> </a:t>
            </a:r>
            <a:r>
              <a:rPr lang="hu-HU" sz="2000"/>
              <a:t>accomplish</a:t>
            </a:r>
            <a:r>
              <a:rPr lang="hu-HU" sz="2000" dirty="0"/>
              <a:t> </a:t>
            </a:r>
            <a:r>
              <a:rPr lang="hu-HU" sz="2000"/>
              <a:t>this</a:t>
            </a:r>
            <a:r>
              <a:rPr lang="hu-HU" sz="2000" dirty="0"/>
              <a:t>.</a:t>
            </a:r>
          </a:p>
          <a:p>
            <a:pPr marL="457200" indent="-457200">
              <a:buAutoNum type="arabicParenR"/>
            </a:pPr>
            <a:r>
              <a:rPr lang="hu-HU" sz="2000" dirty="0"/>
              <a:t>Project-</a:t>
            </a:r>
            <a:r>
              <a:rPr lang="hu-HU" sz="2000"/>
              <a:t>based</a:t>
            </a:r>
            <a:r>
              <a:rPr lang="hu-HU" sz="2000" dirty="0"/>
              <a:t> </a:t>
            </a:r>
            <a:r>
              <a:rPr lang="hu-HU" sz="2000"/>
              <a:t>methods</a:t>
            </a:r>
            <a:r>
              <a:rPr lang="hu-HU" sz="2000" dirty="0"/>
              <a:t>; </a:t>
            </a:r>
            <a:r>
              <a:rPr lang="hu-HU" sz="2000"/>
              <a:t>different</a:t>
            </a:r>
            <a:r>
              <a:rPr lang="hu-HU" sz="2000" dirty="0"/>
              <a:t> </a:t>
            </a:r>
            <a:r>
              <a:rPr lang="hu-HU" sz="2000"/>
              <a:t>teacher</a:t>
            </a:r>
            <a:r>
              <a:rPr lang="hu-HU" sz="2000" dirty="0"/>
              <a:t> </a:t>
            </a:r>
            <a:r>
              <a:rPr lang="hu-HU" sz="2000"/>
              <a:t>mentality</a:t>
            </a:r>
            <a:r>
              <a:rPr lang="hu-HU" sz="2000" dirty="0"/>
              <a:t>: I am </a:t>
            </a:r>
            <a:r>
              <a:rPr lang="hu-HU" sz="2000"/>
              <a:t>not</a:t>
            </a:r>
            <a:r>
              <a:rPr lang="hu-HU" sz="2000" dirty="0"/>
              <a:t> </a:t>
            </a:r>
            <a:r>
              <a:rPr lang="hu-HU" sz="2000"/>
              <a:t>the</a:t>
            </a:r>
            <a:r>
              <a:rPr lang="hu-HU" sz="2000" dirty="0"/>
              <a:t> </a:t>
            </a:r>
            <a:r>
              <a:rPr lang="hu-HU" sz="2000"/>
              <a:t>authority</a:t>
            </a:r>
            <a:r>
              <a:rPr lang="hu-HU" sz="2000" dirty="0"/>
              <a:t>, I am </a:t>
            </a:r>
            <a:r>
              <a:rPr lang="hu-HU" sz="2000"/>
              <a:t>the</a:t>
            </a:r>
            <a:r>
              <a:rPr lang="hu-HU" sz="2000" dirty="0"/>
              <a:t> </a:t>
            </a:r>
            <a:r>
              <a:rPr lang="hu-HU" sz="2000"/>
              <a:t>one</a:t>
            </a:r>
            <a:r>
              <a:rPr lang="hu-HU" sz="2000" dirty="0"/>
              <a:t> </a:t>
            </a:r>
            <a:r>
              <a:rPr lang="hu-HU" sz="2000"/>
              <a:t>who</a:t>
            </a:r>
            <a:r>
              <a:rPr lang="hu-HU" sz="2000" dirty="0"/>
              <a:t> </a:t>
            </a:r>
            <a:r>
              <a:rPr lang="hu-HU" sz="2000"/>
              <a:t>poses</a:t>
            </a:r>
            <a:r>
              <a:rPr lang="hu-HU" sz="2000" dirty="0"/>
              <a:t> </a:t>
            </a:r>
            <a:r>
              <a:rPr lang="hu-HU" sz="2000"/>
              <a:t>questions</a:t>
            </a:r>
            <a:r>
              <a:rPr lang="hu-HU" sz="2000" dirty="0"/>
              <a:t>. </a:t>
            </a:r>
            <a:r>
              <a:rPr lang="hu-HU" sz="2000"/>
              <a:t>We</a:t>
            </a:r>
            <a:r>
              <a:rPr lang="hu-HU" sz="2000" dirty="0"/>
              <a:t> </a:t>
            </a:r>
            <a:r>
              <a:rPr lang="hu-HU" sz="2000"/>
              <a:t>search</a:t>
            </a:r>
            <a:r>
              <a:rPr lang="hu-HU" sz="2000" dirty="0"/>
              <a:t> </a:t>
            </a:r>
            <a:r>
              <a:rPr lang="hu-HU" sz="2000"/>
              <a:t>for</a:t>
            </a:r>
            <a:r>
              <a:rPr lang="hu-HU" sz="2000" dirty="0"/>
              <a:t> </a:t>
            </a:r>
            <a:r>
              <a:rPr lang="hu-HU" sz="2000"/>
              <a:t>answers</a:t>
            </a:r>
            <a:r>
              <a:rPr lang="hu-HU" sz="2000" dirty="0"/>
              <a:t> </a:t>
            </a:r>
            <a:r>
              <a:rPr lang="hu-HU" sz="2000"/>
              <a:t>to</a:t>
            </a:r>
            <a:r>
              <a:rPr lang="hu-HU" sz="2000" dirty="0"/>
              <a:t> </a:t>
            </a:r>
            <a:r>
              <a:rPr lang="hu-HU" sz="2000"/>
              <a:t>our</a:t>
            </a:r>
            <a:r>
              <a:rPr lang="hu-HU" sz="2000" dirty="0"/>
              <a:t> </a:t>
            </a:r>
            <a:r>
              <a:rPr lang="hu-HU" sz="2000"/>
              <a:t>questions</a:t>
            </a:r>
            <a:r>
              <a:rPr lang="hu-HU" sz="2000" dirty="0"/>
              <a:t> </a:t>
            </a:r>
            <a:r>
              <a:rPr lang="hu-HU" sz="2000"/>
              <a:t>together</a:t>
            </a:r>
            <a:r>
              <a:rPr lang="hu-HU" sz="2000" dirty="0"/>
              <a:t>; </a:t>
            </a:r>
            <a:r>
              <a:rPr lang="hu-HU" sz="2000"/>
              <a:t>the</a:t>
            </a:r>
            <a:r>
              <a:rPr lang="hu-HU" sz="2000" dirty="0"/>
              <a:t> </a:t>
            </a:r>
            <a:r>
              <a:rPr lang="hu-HU" sz="2000"/>
              <a:t>students</a:t>
            </a:r>
            <a:r>
              <a:rPr lang="hu-HU" sz="2000" dirty="0"/>
              <a:t> </a:t>
            </a:r>
            <a:r>
              <a:rPr lang="hu-HU" sz="2000"/>
              <a:t>are</a:t>
            </a:r>
            <a:r>
              <a:rPr lang="hu-HU" sz="2000" dirty="0"/>
              <a:t> </a:t>
            </a:r>
            <a:r>
              <a:rPr lang="hu-HU" sz="2000"/>
              <a:t>the</a:t>
            </a:r>
            <a:r>
              <a:rPr lang="hu-HU" sz="2000" dirty="0"/>
              <a:t> </a:t>
            </a:r>
            <a:r>
              <a:rPr lang="hu-HU" sz="2000"/>
              <a:t>detectives</a:t>
            </a:r>
            <a:r>
              <a:rPr lang="hu-HU" sz="2000" dirty="0"/>
              <a:t> </a:t>
            </a:r>
            <a:r>
              <a:rPr lang="hu-HU" sz="2000"/>
              <a:t>or</a:t>
            </a:r>
            <a:r>
              <a:rPr lang="hu-HU" sz="2000" dirty="0"/>
              <a:t> </a:t>
            </a:r>
            <a:r>
              <a:rPr lang="hu-HU" sz="2000"/>
              <a:t>explorers</a:t>
            </a:r>
            <a:r>
              <a:rPr lang="hu-HU" sz="2000" dirty="0"/>
              <a:t>; </a:t>
            </a:r>
            <a:r>
              <a:rPr lang="hu-HU" sz="2000"/>
              <a:t>we</a:t>
            </a:r>
            <a:r>
              <a:rPr lang="hu-HU" sz="2000" dirty="0"/>
              <a:t> </a:t>
            </a:r>
            <a:r>
              <a:rPr lang="hu-HU" sz="2000"/>
              <a:t>assess</a:t>
            </a:r>
            <a:r>
              <a:rPr lang="hu-HU" sz="2000" dirty="0"/>
              <a:t> </a:t>
            </a:r>
            <a:r>
              <a:rPr lang="hu-HU" sz="2000"/>
              <a:t>what</a:t>
            </a:r>
            <a:r>
              <a:rPr lang="hu-HU" sz="2000" dirty="0"/>
              <a:t> is “</a:t>
            </a:r>
            <a:r>
              <a:rPr lang="hu-HU" sz="2000"/>
              <a:t>right</a:t>
            </a:r>
            <a:r>
              <a:rPr lang="hu-HU" sz="2000" dirty="0"/>
              <a:t>” </a:t>
            </a:r>
            <a:r>
              <a:rPr lang="hu-HU" sz="2000"/>
              <a:t>or</a:t>
            </a:r>
            <a:r>
              <a:rPr lang="hu-HU" sz="2000" dirty="0"/>
              <a:t> “</a:t>
            </a:r>
            <a:r>
              <a:rPr lang="hu-HU" sz="2000"/>
              <a:t>wrong</a:t>
            </a:r>
            <a:r>
              <a:rPr lang="hu-HU" sz="2000" dirty="0"/>
              <a:t>” </a:t>
            </a:r>
            <a:r>
              <a:rPr lang="hu-HU" sz="2000"/>
              <a:t>together</a:t>
            </a:r>
            <a:r>
              <a:rPr lang="hu-HU" sz="2000" dirty="0"/>
              <a:t>; </a:t>
            </a:r>
            <a:r>
              <a:rPr lang="hu-HU" sz="2000"/>
              <a:t>grades</a:t>
            </a:r>
            <a:r>
              <a:rPr lang="hu-HU" sz="2000" dirty="0"/>
              <a:t> </a:t>
            </a:r>
            <a:r>
              <a:rPr lang="hu-HU" sz="2000"/>
              <a:t>given</a:t>
            </a:r>
            <a:r>
              <a:rPr lang="hu-HU" sz="2000" dirty="0"/>
              <a:t> </a:t>
            </a:r>
            <a:r>
              <a:rPr lang="hu-HU" sz="2000"/>
              <a:t>on</a:t>
            </a:r>
            <a:r>
              <a:rPr lang="hu-HU" sz="2000" dirty="0"/>
              <a:t> </a:t>
            </a:r>
            <a:r>
              <a:rPr lang="hu-HU" sz="2000"/>
              <a:t>personal</a:t>
            </a:r>
            <a:r>
              <a:rPr lang="hu-HU" sz="2000" dirty="0"/>
              <a:t> </a:t>
            </a:r>
            <a:r>
              <a:rPr lang="hu-HU" sz="2000"/>
              <a:t>effort</a:t>
            </a:r>
            <a:r>
              <a:rPr lang="hu-HU" sz="2000" dirty="0"/>
              <a:t>, </a:t>
            </a:r>
            <a:r>
              <a:rPr lang="hu-HU" sz="2000"/>
              <a:t>contribution</a:t>
            </a:r>
            <a:r>
              <a:rPr lang="hu-HU" sz="2000" dirty="0"/>
              <a:t>, </a:t>
            </a:r>
            <a:r>
              <a:rPr lang="hu-HU" sz="2000"/>
              <a:t>participation</a:t>
            </a:r>
            <a:r>
              <a:rPr lang="hu-HU" sz="2000" dirty="0"/>
              <a:t> </a:t>
            </a:r>
            <a:r>
              <a:rPr lang="hu-HU" sz="2000"/>
              <a:t>rather</a:t>
            </a:r>
            <a:r>
              <a:rPr lang="hu-HU" sz="2000" dirty="0"/>
              <a:t> </a:t>
            </a:r>
            <a:r>
              <a:rPr lang="hu-HU" sz="2000"/>
              <a:t>than</a:t>
            </a:r>
            <a:r>
              <a:rPr lang="hu-HU" sz="2000" dirty="0"/>
              <a:t> test </a:t>
            </a:r>
            <a:r>
              <a:rPr lang="hu-HU" sz="2000"/>
              <a:t>scores</a:t>
            </a:r>
            <a:r>
              <a:rPr lang="hu-HU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739621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E3750FDF-AE9B-41D6-A96A-6231E0B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hu-HU" sz="5000"/>
              <a:t>Basic Ground Rules</a:t>
            </a:r>
          </a:p>
        </p:txBody>
      </p:sp>
      <p:sp>
        <p:nvSpPr>
          <p:cNvPr id="2057" name="sketch line">
            <a:extLst>
              <a:ext uri="{FF2B5EF4-FFF2-40B4-BE49-F238E27FC236}">
                <a16:creationId xmlns:a16="http://schemas.microsoft.com/office/drawing/2014/main" id="{650D18FE-0824-4A46-B22C-A86B52E57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1F972D5-3399-4422-AF34-40C7348487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 fontScale="92500" lnSpcReduction="10000"/>
          </a:bodyPr>
          <a:lstStyle/>
          <a:p>
            <a:r>
              <a:rPr lang="hu-HU" sz="2200" dirty="0" err="1"/>
              <a:t>Need</a:t>
            </a:r>
            <a:r>
              <a:rPr lang="hu-HU" sz="2200" dirty="0"/>
              <a:t> </a:t>
            </a:r>
            <a:r>
              <a:rPr lang="hu-HU" sz="2200" dirty="0" err="1"/>
              <a:t>to</a:t>
            </a:r>
            <a:r>
              <a:rPr lang="hu-HU" sz="2200" dirty="0"/>
              <a:t> </a:t>
            </a:r>
            <a:r>
              <a:rPr lang="hu-HU" sz="2200" dirty="0" err="1"/>
              <a:t>discuss</a:t>
            </a:r>
            <a:r>
              <a:rPr lang="hu-HU" sz="2200" dirty="0"/>
              <a:t> </a:t>
            </a:r>
            <a:r>
              <a:rPr lang="hu-HU" sz="2200" dirty="0" err="1"/>
              <a:t>the</a:t>
            </a:r>
            <a:r>
              <a:rPr lang="hu-HU" sz="2200" dirty="0"/>
              <a:t> </a:t>
            </a:r>
            <a:r>
              <a:rPr lang="hu-HU" sz="2200" dirty="0" err="1"/>
              <a:t>meaning</a:t>
            </a:r>
            <a:r>
              <a:rPr lang="hu-HU" sz="2200" dirty="0"/>
              <a:t> of </a:t>
            </a:r>
            <a:r>
              <a:rPr lang="hu-HU" sz="2200" dirty="0" err="1"/>
              <a:t>culture</a:t>
            </a:r>
            <a:r>
              <a:rPr lang="hu-HU" sz="2200" dirty="0"/>
              <a:t> and </a:t>
            </a:r>
            <a:r>
              <a:rPr lang="hu-HU" sz="2200" dirty="0" err="1"/>
              <a:t>compare</a:t>
            </a:r>
            <a:r>
              <a:rPr lang="hu-HU" sz="2200" dirty="0"/>
              <a:t> </a:t>
            </a:r>
            <a:r>
              <a:rPr lang="hu-HU" sz="2200" dirty="0" err="1"/>
              <a:t>concepts</a:t>
            </a:r>
            <a:r>
              <a:rPr lang="hu-HU" sz="2200" dirty="0"/>
              <a:t> </a:t>
            </a:r>
            <a:r>
              <a:rPr lang="hu-HU" sz="2200" dirty="0" err="1"/>
              <a:t>to</a:t>
            </a:r>
            <a:r>
              <a:rPr lang="hu-HU" sz="2200" dirty="0"/>
              <a:t> </a:t>
            </a:r>
            <a:r>
              <a:rPr lang="hu-HU" sz="2200" dirty="0" err="1"/>
              <a:t>our</a:t>
            </a:r>
            <a:r>
              <a:rPr lang="hu-HU" sz="2200" dirty="0"/>
              <a:t> </a:t>
            </a:r>
            <a:r>
              <a:rPr lang="hu-HU" sz="2200" dirty="0" err="1"/>
              <a:t>own</a:t>
            </a:r>
            <a:r>
              <a:rPr lang="hu-HU" sz="2200" dirty="0"/>
              <a:t> </a:t>
            </a:r>
            <a:r>
              <a:rPr lang="hu-HU" sz="2200" dirty="0" err="1"/>
              <a:t>culture</a:t>
            </a:r>
            <a:r>
              <a:rPr lang="hu-HU" sz="2200" dirty="0"/>
              <a:t> (</a:t>
            </a:r>
            <a:r>
              <a:rPr lang="hu-HU" sz="2200" dirty="0" err="1"/>
              <a:t>cultural</a:t>
            </a:r>
            <a:r>
              <a:rPr lang="hu-HU" sz="2200" dirty="0"/>
              <a:t> </a:t>
            </a:r>
            <a:r>
              <a:rPr lang="hu-HU" sz="2200" dirty="0" err="1"/>
              <a:t>iceberg</a:t>
            </a:r>
            <a:r>
              <a:rPr lang="hu-HU" sz="2200" dirty="0"/>
              <a:t>: </a:t>
            </a:r>
            <a:r>
              <a:rPr lang="fr-FR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Source: https://bit.ly/3DH9zhE </a:t>
            </a:r>
            <a:r>
              <a:rPr lang="hu-HU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)</a:t>
            </a:r>
          </a:p>
          <a:p>
            <a:r>
              <a:rPr lang="hu-HU" sz="2000" dirty="0" err="1">
                <a:solidFill>
                  <a:srgbClr val="000000"/>
                </a:solidFill>
                <a:latin typeface="Calibri" panose="020F0502020204030204" pitchFamily="34" charset="0"/>
              </a:rPr>
              <a:t>Establish</a:t>
            </a:r>
            <a:r>
              <a:rPr lang="hu-HU" sz="20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hu-HU" sz="2000" dirty="0" err="1">
                <a:solidFill>
                  <a:srgbClr val="000000"/>
                </a:solidFill>
                <a:latin typeface="Calibri" panose="020F0502020204030204" pitchFamily="34" charset="0"/>
              </a:rPr>
              <a:t>common</a:t>
            </a:r>
            <a:r>
              <a:rPr lang="hu-HU" sz="20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hu-HU" sz="2000" dirty="0" err="1">
                <a:solidFill>
                  <a:srgbClr val="000000"/>
                </a:solidFill>
                <a:latin typeface="Calibri" panose="020F0502020204030204" pitchFamily="34" charset="0"/>
              </a:rPr>
              <a:t>rules</a:t>
            </a:r>
            <a:r>
              <a:rPr lang="hu-HU" sz="20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hu-HU" sz="2000" dirty="0" err="1">
                <a:solidFill>
                  <a:srgbClr val="000000"/>
                </a:solidFill>
                <a:latin typeface="Calibri" panose="020F0502020204030204" pitchFamily="34" charset="0"/>
              </a:rPr>
              <a:t>for</a:t>
            </a:r>
            <a:r>
              <a:rPr lang="hu-HU" sz="20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hu-HU" sz="2000" dirty="0" err="1">
                <a:solidFill>
                  <a:srgbClr val="000000"/>
                </a:solidFill>
                <a:latin typeface="Calibri" panose="020F0502020204030204" pitchFamily="34" charset="0"/>
              </a:rPr>
              <a:t>talking</a:t>
            </a:r>
            <a:r>
              <a:rPr lang="hu-HU" sz="20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hu-HU" sz="2000" dirty="0" err="1">
                <a:solidFill>
                  <a:srgbClr val="000000"/>
                </a:solidFill>
                <a:latin typeface="Calibri" panose="020F0502020204030204" pitchFamily="34" charset="0"/>
              </a:rPr>
              <a:t>about</a:t>
            </a:r>
            <a:r>
              <a:rPr lang="hu-HU" sz="20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hu-HU" sz="2000" dirty="0" err="1">
                <a:solidFill>
                  <a:srgbClr val="000000"/>
                </a:solidFill>
                <a:latin typeface="Calibri" panose="020F0502020204030204" pitchFamily="34" charset="0"/>
              </a:rPr>
              <a:t>cultures</a:t>
            </a:r>
            <a:r>
              <a:rPr lang="hu-HU" sz="2000" dirty="0">
                <a:solidFill>
                  <a:srgbClr val="000000"/>
                </a:solidFill>
                <a:latin typeface="Calibri" panose="020F0502020204030204" pitchFamily="34" charset="0"/>
              </a:rPr>
              <a:t>: </a:t>
            </a:r>
            <a:r>
              <a:rPr lang="hu-HU" sz="2000" dirty="0" err="1">
                <a:solidFill>
                  <a:srgbClr val="000000"/>
                </a:solidFill>
                <a:latin typeface="Calibri" panose="020F0502020204030204" pitchFamily="34" charset="0"/>
              </a:rPr>
              <a:t>what</a:t>
            </a:r>
            <a:r>
              <a:rPr lang="hu-HU" sz="2000" dirty="0">
                <a:solidFill>
                  <a:srgbClr val="000000"/>
                </a:solidFill>
                <a:latin typeface="Calibri" panose="020F0502020204030204" pitchFamily="34" charset="0"/>
              </a:rPr>
              <a:t> is a </a:t>
            </a:r>
            <a:r>
              <a:rPr lang="hu-HU" sz="2000" dirty="0" err="1">
                <a:solidFill>
                  <a:srgbClr val="000000"/>
                </a:solidFill>
                <a:latin typeface="Calibri" panose="020F0502020204030204" pitchFamily="34" charset="0"/>
              </a:rPr>
              <a:t>respectful</a:t>
            </a:r>
            <a:r>
              <a:rPr lang="hu-HU" sz="20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hu-HU" sz="2000" dirty="0" err="1">
                <a:solidFill>
                  <a:srgbClr val="000000"/>
                </a:solidFill>
                <a:latin typeface="Calibri" panose="020F0502020204030204" pitchFamily="34" charset="0"/>
              </a:rPr>
              <a:t>way</a:t>
            </a:r>
            <a:r>
              <a:rPr lang="hu-HU" sz="20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hu-HU" sz="2000" dirty="0" err="1">
                <a:solidFill>
                  <a:srgbClr val="000000"/>
                </a:solidFill>
                <a:latin typeface="Calibri" panose="020F0502020204030204" pitchFamily="34" charset="0"/>
              </a:rPr>
              <a:t>to</a:t>
            </a:r>
            <a:r>
              <a:rPr lang="hu-HU" sz="20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hu-HU" sz="2000" dirty="0" err="1">
                <a:solidFill>
                  <a:srgbClr val="000000"/>
                </a:solidFill>
                <a:latin typeface="Calibri" panose="020F0502020204030204" pitchFamily="34" charset="0"/>
              </a:rPr>
              <a:t>approach</a:t>
            </a:r>
            <a:r>
              <a:rPr lang="hu-HU" sz="20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hu-HU" sz="2000" dirty="0" err="1">
                <a:solidFill>
                  <a:srgbClr val="000000"/>
                </a:solidFill>
                <a:latin typeface="Calibri" panose="020F0502020204030204" pitchFamily="34" charset="0"/>
              </a:rPr>
              <a:t>different</a:t>
            </a:r>
            <a:r>
              <a:rPr lang="hu-HU" sz="20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hu-HU" sz="2000" dirty="0" err="1">
                <a:solidFill>
                  <a:srgbClr val="000000"/>
                </a:solidFill>
                <a:latin typeface="Calibri" panose="020F0502020204030204" pitchFamily="34" charset="0"/>
              </a:rPr>
              <a:t>customs</a:t>
            </a:r>
            <a:r>
              <a:rPr lang="hu-HU" sz="2000" dirty="0">
                <a:solidFill>
                  <a:srgbClr val="000000"/>
                </a:solidFill>
                <a:latin typeface="Calibri" panose="020F0502020204030204" pitchFamily="34" charset="0"/>
              </a:rPr>
              <a:t>, </a:t>
            </a:r>
            <a:r>
              <a:rPr lang="hu-HU" sz="2000" dirty="0" err="1">
                <a:solidFill>
                  <a:srgbClr val="000000"/>
                </a:solidFill>
                <a:latin typeface="Calibri" panose="020F0502020204030204" pitchFamily="34" charset="0"/>
              </a:rPr>
              <a:t>habits</a:t>
            </a:r>
            <a:r>
              <a:rPr lang="hu-HU" sz="2000" dirty="0">
                <a:solidFill>
                  <a:srgbClr val="000000"/>
                </a:solidFill>
                <a:latin typeface="Calibri" panose="020F0502020204030204" pitchFamily="34" charset="0"/>
              </a:rPr>
              <a:t>, </a:t>
            </a:r>
            <a:r>
              <a:rPr lang="hu-HU" sz="2000" dirty="0" err="1">
                <a:solidFill>
                  <a:srgbClr val="000000"/>
                </a:solidFill>
                <a:latin typeface="Calibri" panose="020F0502020204030204" pitchFamily="34" charset="0"/>
              </a:rPr>
              <a:t>appearance</a:t>
            </a:r>
            <a:r>
              <a:rPr lang="hu-HU" sz="2000" dirty="0">
                <a:solidFill>
                  <a:srgbClr val="000000"/>
                </a:solidFill>
                <a:latin typeface="Calibri" panose="020F0502020204030204" pitchFamily="34" charset="0"/>
              </a:rPr>
              <a:t>, etc.? (</a:t>
            </a:r>
            <a:r>
              <a:rPr lang="hu-HU" sz="2000" dirty="0" err="1">
                <a:solidFill>
                  <a:srgbClr val="000000"/>
                </a:solidFill>
                <a:latin typeface="Calibri" panose="020F0502020204030204" pitchFamily="34" charset="0"/>
              </a:rPr>
              <a:t>What</a:t>
            </a:r>
            <a:r>
              <a:rPr lang="hu-HU" sz="20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hu-HU" sz="2000" dirty="0" err="1">
                <a:solidFill>
                  <a:srgbClr val="000000"/>
                </a:solidFill>
                <a:latin typeface="Calibri" panose="020F0502020204030204" pitchFamily="34" charset="0"/>
              </a:rPr>
              <a:t>are</a:t>
            </a:r>
            <a:r>
              <a:rPr lang="hu-HU" sz="20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hu-HU" sz="2000" dirty="0" err="1">
                <a:solidFill>
                  <a:srgbClr val="000000"/>
                </a:solidFill>
                <a:latin typeface="Calibri" panose="020F0502020204030204" pitchFamily="34" charset="0"/>
              </a:rPr>
              <a:t>stereotypes</a:t>
            </a:r>
            <a:r>
              <a:rPr lang="hu-HU" sz="2000" dirty="0">
                <a:solidFill>
                  <a:srgbClr val="000000"/>
                </a:solidFill>
                <a:latin typeface="Calibri" panose="020F0502020204030204" pitchFamily="34" charset="0"/>
              </a:rPr>
              <a:t>?)</a:t>
            </a:r>
          </a:p>
          <a:p>
            <a:r>
              <a:rPr lang="hu-HU" sz="2000" dirty="0" err="1">
                <a:solidFill>
                  <a:srgbClr val="000000"/>
                </a:solidFill>
                <a:latin typeface="Calibri" panose="020F0502020204030204" pitchFamily="34" charset="0"/>
              </a:rPr>
              <a:t>Discuss</a:t>
            </a:r>
            <a:r>
              <a:rPr lang="hu-HU" sz="20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hu-HU" sz="2000" dirty="0" err="1">
                <a:solidFill>
                  <a:srgbClr val="000000"/>
                </a:solidFill>
                <a:latin typeface="Calibri" panose="020F0502020204030204" pitchFamily="34" charset="0"/>
              </a:rPr>
              <a:t>need</a:t>
            </a:r>
            <a:r>
              <a:rPr lang="hu-HU" sz="20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hu-HU" sz="2000" dirty="0" err="1">
                <a:solidFill>
                  <a:srgbClr val="000000"/>
                </a:solidFill>
                <a:latin typeface="Calibri" panose="020F0502020204030204" pitchFamily="34" charset="0"/>
              </a:rPr>
              <a:t>to</a:t>
            </a:r>
            <a:r>
              <a:rPr lang="hu-HU" sz="20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hu-HU" sz="2000" dirty="0" err="1">
                <a:solidFill>
                  <a:srgbClr val="000000"/>
                </a:solidFill>
                <a:latin typeface="Calibri" panose="020F0502020204030204" pitchFamily="34" charset="0"/>
              </a:rPr>
              <a:t>fact</a:t>
            </a:r>
            <a:r>
              <a:rPr lang="hu-HU" sz="20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hu-HU" sz="2000" dirty="0" err="1">
                <a:solidFill>
                  <a:srgbClr val="000000"/>
                </a:solidFill>
                <a:latin typeface="Calibri" panose="020F0502020204030204" pitchFamily="34" charset="0"/>
              </a:rPr>
              <a:t>check</a:t>
            </a:r>
            <a:r>
              <a:rPr lang="hu-HU" sz="20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hu-HU" sz="2000" dirty="0" err="1">
                <a:solidFill>
                  <a:srgbClr val="000000"/>
                </a:solidFill>
                <a:latin typeface="Calibri" panose="020F0502020204030204" pitchFamily="34" charset="0"/>
              </a:rPr>
              <a:t>sources</a:t>
            </a:r>
            <a:r>
              <a:rPr lang="hu-HU" sz="2000" dirty="0">
                <a:solidFill>
                  <a:srgbClr val="000000"/>
                </a:solidFill>
                <a:latin typeface="Calibri" panose="020F0502020204030204" pitchFamily="34" charset="0"/>
              </a:rPr>
              <a:t>, </a:t>
            </a:r>
            <a:r>
              <a:rPr lang="hu-HU" sz="2000" dirty="0" err="1">
                <a:solidFill>
                  <a:srgbClr val="000000"/>
                </a:solidFill>
                <a:latin typeface="Calibri" panose="020F0502020204030204" pitchFamily="34" charset="0"/>
              </a:rPr>
              <a:t>always</a:t>
            </a:r>
            <a:r>
              <a:rPr lang="hu-HU" sz="20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hu-HU" sz="2000" dirty="0" err="1">
                <a:solidFill>
                  <a:srgbClr val="000000"/>
                </a:solidFill>
                <a:latin typeface="Calibri" panose="020F0502020204030204" pitchFamily="34" charset="0"/>
              </a:rPr>
              <a:t>look</a:t>
            </a:r>
            <a:r>
              <a:rPr lang="hu-HU" sz="20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hu-HU" sz="2000" dirty="0" err="1">
                <a:solidFill>
                  <a:srgbClr val="000000"/>
                </a:solidFill>
                <a:latin typeface="Calibri" panose="020F0502020204030204" pitchFamily="34" charset="0"/>
              </a:rPr>
              <a:t>for</a:t>
            </a:r>
            <a:r>
              <a:rPr lang="hu-HU" sz="20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hu-HU" sz="2000" dirty="0" err="1">
                <a:solidFill>
                  <a:srgbClr val="000000"/>
                </a:solidFill>
                <a:latin typeface="Calibri" panose="020F0502020204030204" pitchFamily="34" charset="0"/>
              </a:rPr>
              <a:t>who</a:t>
            </a:r>
            <a:r>
              <a:rPr lang="hu-HU" sz="2000" dirty="0">
                <a:solidFill>
                  <a:srgbClr val="000000"/>
                </a:solidFill>
                <a:latin typeface="Calibri" panose="020F0502020204030204" pitchFamily="34" charset="0"/>
              </a:rPr>
              <a:t> is </a:t>
            </a:r>
            <a:r>
              <a:rPr lang="hu-HU" sz="2000" dirty="0" err="1">
                <a:solidFill>
                  <a:srgbClr val="000000"/>
                </a:solidFill>
                <a:latin typeface="Calibri" panose="020F0502020204030204" pitchFamily="34" charset="0"/>
              </a:rPr>
              <a:t>speaking</a:t>
            </a:r>
            <a:r>
              <a:rPr lang="hu-HU" sz="2000" dirty="0">
                <a:solidFill>
                  <a:srgbClr val="000000"/>
                </a:solidFill>
                <a:latin typeface="Calibri" panose="020F0502020204030204" pitchFamily="34" charset="0"/>
              </a:rPr>
              <a:t>, </a:t>
            </a:r>
            <a:r>
              <a:rPr lang="hu-HU" sz="2000" dirty="0" err="1">
                <a:solidFill>
                  <a:srgbClr val="000000"/>
                </a:solidFill>
                <a:latin typeface="Calibri" panose="020F0502020204030204" pitchFamily="34" charset="0"/>
              </a:rPr>
              <a:t>where</a:t>
            </a:r>
            <a:r>
              <a:rPr lang="hu-HU" sz="2000" dirty="0">
                <a:solidFill>
                  <a:srgbClr val="000000"/>
                </a:solidFill>
                <a:latin typeface="Calibri" panose="020F0502020204030204" pitchFamily="34" charset="0"/>
              </a:rPr>
              <a:t> is </a:t>
            </a:r>
            <a:r>
              <a:rPr lang="hu-HU" sz="2000" dirty="0" err="1">
                <a:solidFill>
                  <a:srgbClr val="000000"/>
                </a:solidFill>
                <a:latin typeface="Calibri" panose="020F0502020204030204" pitchFamily="34" charset="0"/>
              </a:rPr>
              <a:t>this</a:t>
            </a:r>
            <a:r>
              <a:rPr lang="hu-HU" sz="20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hu-HU" sz="2000" dirty="0" err="1">
                <a:solidFill>
                  <a:srgbClr val="000000"/>
                </a:solidFill>
                <a:latin typeface="Calibri" panose="020F0502020204030204" pitchFamily="34" charset="0"/>
              </a:rPr>
              <a:t>person</a:t>
            </a:r>
            <a:r>
              <a:rPr lang="hu-HU" sz="20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hu-HU" sz="2000" dirty="0" err="1">
                <a:solidFill>
                  <a:srgbClr val="000000"/>
                </a:solidFill>
                <a:latin typeface="Calibri" panose="020F0502020204030204" pitchFamily="34" charset="0"/>
              </a:rPr>
              <a:t>from</a:t>
            </a:r>
            <a:r>
              <a:rPr lang="hu-HU" sz="2000" dirty="0">
                <a:solidFill>
                  <a:srgbClr val="000000"/>
                </a:solidFill>
                <a:latin typeface="Calibri" panose="020F0502020204030204" pitchFamily="34" charset="0"/>
              </a:rPr>
              <a:t>, </a:t>
            </a:r>
            <a:r>
              <a:rPr lang="hu-HU" sz="2000" dirty="0" err="1">
                <a:solidFill>
                  <a:srgbClr val="000000"/>
                </a:solidFill>
                <a:latin typeface="Calibri" panose="020F0502020204030204" pitchFamily="34" charset="0"/>
              </a:rPr>
              <a:t>what</a:t>
            </a:r>
            <a:r>
              <a:rPr lang="hu-HU" sz="2000" dirty="0">
                <a:solidFill>
                  <a:srgbClr val="000000"/>
                </a:solidFill>
                <a:latin typeface="Calibri" panose="020F0502020204030204" pitchFamily="34" charset="0"/>
              </a:rPr>
              <a:t> is </a:t>
            </a:r>
            <a:r>
              <a:rPr lang="hu-HU" sz="2000" dirty="0" err="1">
                <a:solidFill>
                  <a:srgbClr val="000000"/>
                </a:solidFill>
                <a:latin typeface="Calibri" panose="020F0502020204030204" pitchFamily="34" charset="0"/>
              </a:rPr>
              <a:t>the</a:t>
            </a:r>
            <a:r>
              <a:rPr lang="hu-HU" sz="20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hu-HU" sz="2000" dirty="0" err="1">
                <a:solidFill>
                  <a:srgbClr val="000000"/>
                </a:solidFill>
                <a:latin typeface="Calibri" panose="020F0502020204030204" pitchFamily="34" charset="0"/>
              </a:rPr>
              <a:t>quality</a:t>
            </a:r>
            <a:r>
              <a:rPr lang="hu-HU" sz="2000" dirty="0">
                <a:solidFill>
                  <a:srgbClr val="000000"/>
                </a:solidFill>
                <a:latin typeface="Calibri" panose="020F0502020204030204" pitchFamily="34" charset="0"/>
              </a:rPr>
              <a:t> of </a:t>
            </a:r>
            <a:r>
              <a:rPr lang="hu-HU" sz="2000" dirty="0" err="1">
                <a:solidFill>
                  <a:srgbClr val="000000"/>
                </a:solidFill>
                <a:latin typeface="Calibri" panose="020F0502020204030204" pitchFamily="34" charset="0"/>
              </a:rPr>
              <a:t>this</a:t>
            </a:r>
            <a:r>
              <a:rPr lang="hu-HU" sz="20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hu-HU" sz="2000" dirty="0" err="1">
                <a:solidFill>
                  <a:srgbClr val="000000"/>
                </a:solidFill>
                <a:latin typeface="Calibri" panose="020F0502020204030204" pitchFamily="34" charset="0"/>
              </a:rPr>
              <a:t>source</a:t>
            </a:r>
            <a:r>
              <a:rPr lang="hu-HU" sz="2000" dirty="0">
                <a:solidFill>
                  <a:srgbClr val="000000"/>
                </a:solidFill>
                <a:latin typeface="Calibri" panose="020F0502020204030204" pitchFamily="34" charset="0"/>
              </a:rPr>
              <a:t>? (</a:t>
            </a:r>
            <a:r>
              <a:rPr lang="hu-HU" sz="2000" dirty="0" err="1">
                <a:solidFill>
                  <a:srgbClr val="000000"/>
                </a:solidFill>
                <a:latin typeface="Calibri" panose="020F0502020204030204" pitchFamily="34" charset="0"/>
              </a:rPr>
              <a:t>Critical</a:t>
            </a:r>
            <a:r>
              <a:rPr lang="hu-HU" sz="20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hu-HU" sz="2000" dirty="0" err="1">
                <a:solidFill>
                  <a:srgbClr val="000000"/>
                </a:solidFill>
                <a:latin typeface="Calibri" panose="020F0502020204030204" pitchFamily="34" charset="0"/>
              </a:rPr>
              <a:t>thinking</a:t>
            </a:r>
            <a:r>
              <a:rPr lang="hu-HU" sz="2000" dirty="0">
                <a:solidFill>
                  <a:srgbClr val="000000"/>
                </a:solidFill>
                <a:latin typeface="Calibri" panose="020F0502020204030204" pitchFamily="34" charset="0"/>
              </a:rPr>
              <a:t>, </a:t>
            </a:r>
            <a:r>
              <a:rPr lang="hu-HU" sz="2000" dirty="0" err="1">
                <a:solidFill>
                  <a:srgbClr val="000000"/>
                </a:solidFill>
                <a:latin typeface="Calibri" panose="020F0502020204030204" pitchFamily="34" charset="0"/>
              </a:rPr>
              <a:t>early</a:t>
            </a:r>
            <a:r>
              <a:rPr lang="hu-HU" sz="20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hu-HU" sz="2000" dirty="0" err="1">
                <a:solidFill>
                  <a:srgbClr val="000000"/>
                </a:solidFill>
                <a:latin typeface="Calibri" panose="020F0502020204030204" pitchFamily="34" charset="0"/>
              </a:rPr>
              <a:t>research</a:t>
            </a:r>
            <a:r>
              <a:rPr lang="hu-HU" sz="20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hu-HU" sz="2000" dirty="0" err="1">
                <a:solidFill>
                  <a:srgbClr val="000000"/>
                </a:solidFill>
                <a:latin typeface="Calibri" panose="020F0502020204030204" pitchFamily="34" charset="0"/>
              </a:rPr>
              <a:t>methods</a:t>
            </a:r>
            <a:r>
              <a:rPr lang="hu-HU" sz="2000" dirty="0">
                <a:solidFill>
                  <a:srgbClr val="000000"/>
                </a:solidFill>
                <a:latin typeface="Calibri" panose="020F0502020204030204" pitchFamily="34" charset="0"/>
              </a:rPr>
              <a:t>)</a:t>
            </a:r>
          </a:p>
          <a:p>
            <a:endParaRPr lang="hu-HU" sz="2000" dirty="0"/>
          </a:p>
        </p:txBody>
      </p:sp>
      <p:pic>
        <p:nvPicPr>
          <p:cNvPr id="2050" name="Picture 2" descr="Crashing into the Cultural Iceberg - LTC Language Solutions">
            <a:extLst>
              <a:ext uri="{FF2B5EF4-FFF2-40B4-BE49-F238E27FC236}">
                <a16:creationId xmlns:a16="http://schemas.microsoft.com/office/drawing/2014/main" id="{852FB0BB-0828-4AC7-A9A7-59F3C58900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9048" y="1354592"/>
            <a:ext cx="5458968" cy="4148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0943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D9FF8E39-A6E1-4E98-B7CB-EC9720367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hu-HU" sz="5000"/>
              <a:t>Cultural Education and Young Learners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C41E4FF-1EF4-4B6E-A170-D9E0764E61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hu-HU" sz="2200" dirty="0"/>
              <a:t>Young </a:t>
            </a:r>
            <a:r>
              <a:rPr lang="hu-HU" sz="2200" dirty="0" err="1"/>
              <a:t>learners</a:t>
            </a:r>
            <a:r>
              <a:rPr lang="hu-HU" sz="2200" dirty="0"/>
              <a:t> </a:t>
            </a:r>
            <a:r>
              <a:rPr lang="hu-HU" sz="2200" dirty="0" err="1"/>
              <a:t>are</a:t>
            </a:r>
            <a:r>
              <a:rPr lang="hu-HU" sz="2200" dirty="0"/>
              <a:t> </a:t>
            </a:r>
            <a:r>
              <a:rPr lang="hu-HU" sz="2200" dirty="0" err="1"/>
              <a:t>exposed</a:t>
            </a:r>
            <a:r>
              <a:rPr lang="hu-HU" sz="2200" dirty="0"/>
              <a:t> </a:t>
            </a:r>
            <a:r>
              <a:rPr lang="hu-HU" sz="2200" dirty="0" err="1"/>
              <a:t>to</a:t>
            </a:r>
            <a:r>
              <a:rPr lang="hu-HU" sz="2200" dirty="0"/>
              <a:t> </a:t>
            </a:r>
            <a:r>
              <a:rPr lang="hu-HU" sz="2200" dirty="0" err="1"/>
              <a:t>many</a:t>
            </a:r>
            <a:r>
              <a:rPr lang="hu-HU" sz="2200" dirty="0"/>
              <a:t> </a:t>
            </a:r>
            <a:r>
              <a:rPr lang="hu-HU" sz="2200" dirty="0" err="1"/>
              <a:t>cultures</a:t>
            </a:r>
            <a:r>
              <a:rPr lang="hu-HU" sz="2200" dirty="0"/>
              <a:t> </a:t>
            </a:r>
            <a:r>
              <a:rPr lang="hu-HU" sz="2200" dirty="0" err="1"/>
              <a:t>through</a:t>
            </a:r>
            <a:r>
              <a:rPr lang="hu-HU" sz="2200" dirty="0"/>
              <a:t> </a:t>
            </a:r>
            <a:r>
              <a:rPr lang="hu-HU" sz="2200" dirty="0" err="1"/>
              <a:t>the</a:t>
            </a:r>
            <a:r>
              <a:rPr lang="hu-HU" sz="2200" dirty="0"/>
              <a:t> Internet </a:t>
            </a:r>
          </a:p>
          <a:p>
            <a:r>
              <a:rPr lang="hu-HU" sz="2200" dirty="0"/>
              <a:t>Young </a:t>
            </a:r>
            <a:r>
              <a:rPr lang="hu-HU" sz="2200" dirty="0" err="1"/>
              <a:t>learners</a:t>
            </a:r>
            <a:r>
              <a:rPr lang="hu-HU" sz="2200" dirty="0"/>
              <a:t> (</a:t>
            </a:r>
            <a:r>
              <a:rPr lang="hu-HU" sz="2200" dirty="0" err="1"/>
              <a:t>fourth</a:t>
            </a:r>
            <a:r>
              <a:rPr lang="hu-HU" sz="2200" dirty="0"/>
              <a:t> </a:t>
            </a:r>
            <a:r>
              <a:rPr lang="hu-HU" sz="2200" dirty="0" err="1"/>
              <a:t>grade</a:t>
            </a:r>
            <a:r>
              <a:rPr lang="hu-HU" sz="2200" dirty="0"/>
              <a:t>) </a:t>
            </a:r>
            <a:r>
              <a:rPr lang="hu-HU" sz="2200" dirty="0" err="1"/>
              <a:t>are</a:t>
            </a:r>
            <a:r>
              <a:rPr lang="hu-HU" sz="2200" dirty="0"/>
              <a:t> </a:t>
            </a:r>
            <a:r>
              <a:rPr lang="hu-HU" sz="2200" dirty="0" err="1"/>
              <a:t>generally</a:t>
            </a:r>
            <a:r>
              <a:rPr lang="hu-HU" sz="2200" dirty="0"/>
              <a:t> </a:t>
            </a:r>
            <a:r>
              <a:rPr lang="hu-HU" sz="2200" dirty="0" err="1"/>
              <a:t>tech</a:t>
            </a:r>
            <a:r>
              <a:rPr lang="hu-HU" sz="2200" dirty="0"/>
              <a:t> </a:t>
            </a:r>
            <a:r>
              <a:rPr lang="hu-HU" sz="2200" dirty="0" err="1"/>
              <a:t>savvy</a:t>
            </a:r>
            <a:endParaRPr lang="hu-HU" sz="2200" dirty="0"/>
          </a:p>
          <a:p>
            <a:r>
              <a:rPr lang="hu-HU" sz="2200" dirty="0"/>
              <a:t>Young </a:t>
            </a:r>
            <a:r>
              <a:rPr lang="hu-HU" sz="2200" dirty="0" err="1"/>
              <a:t>learners</a:t>
            </a:r>
            <a:r>
              <a:rPr lang="hu-HU" sz="2200" dirty="0"/>
              <a:t> </a:t>
            </a:r>
            <a:r>
              <a:rPr lang="hu-HU" sz="2200" dirty="0" err="1"/>
              <a:t>need</a:t>
            </a:r>
            <a:r>
              <a:rPr lang="hu-HU" sz="2200" dirty="0"/>
              <a:t> </a:t>
            </a:r>
            <a:r>
              <a:rPr lang="hu-HU" sz="2200" dirty="0" err="1"/>
              <a:t>emotional</a:t>
            </a:r>
            <a:r>
              <a:rPr lang="hu-HU" sz="2200" dirty="0"/>
              <a:t> </a:t>
            </a:r>
            <a:r>
              <a:rPr lang="hu-HU" sz="2200" dirty="0" err="1"/>
              <a:t>guidance</a:t>
            </a:r>
            <a:r>
              <a:rPr lang="hu-HU" sz="2200" dirty="0"/>
              <a:t> and </a:t>
            </a:r>
            <a:r>
              <a:rPr lang="hu-HU" sz="2200" dirty="0" err="1"/>
              <a:t>support</a:t>
            </a:r>
            <a:r>
              <a:rPr lang="hu-HU" sz="2200" dirty="0"/>
              <a:t> in </a:t>
            </a:r>
            <a:r>
              <a:rPr lang="hu-HU" sz="2200" dirty="0" err="1"/>
              <a:t>asking</a:t>
            </a:r>
            <a:r>
              <a:rPr lang="hu-HU" sz="2200" dirty="0"/>
              <a:t> </a:t>
            </a:r>
            <a:r>
              <a:rPr lang="hu-HU" sz="2200" dirty="0" err="1"/>
              <a:t>questions</a:t>
            </a:r>
            <a:r>
              <a:rPr lang="hu-HU" sz="2200" dirty="0"/>
              <a:t> (</a:t>
            </a:r>
            <a:r>
              <a:rPr lang="hu-HU" sz="2200" dirty="0" err="1"/>
              <a:t>from</a:t>
            </a:r>
            <a:r>
              <a:rPr lang="hu-HU" sz="2200" dirty="0"/>
              <a:t> a </a:t>
            </a:r>
            <a:r>
              <a:rPr lang="hu-HU" sz="2200" dirty="0" err="1"/>
              <a:t>teacher</a:t>
            </a:r>
            <a:r>
              <a:rPr lang="hu-HU" sz="2200" dirty="0"/>
              <a:t>)</a:t>
            </a:r>
          </a:p>
          <a:p>
            <a:r>
              <a:rPr lang="hu-HU" sz="2200" dirty="0" err="1"/>
              <a:t>Brings</a:t>
            </a:r>
            <a:r>
              <a:rPr lang="hu-HU" sz="2200" dirty="0"/>
              <a:t> </a:t>
            </a:r>
            <a:r>
              <a:rPr lang="hu-HU" sz="2200" dirty="0" err="1"/>
              <a:t>the</a:t>
            </a:r>
            <a:r>
              <a:rPr lang="hu-HU" sz="2200" dirty="0"/>
              <a:t> </a:t>
            </a:r>
            <a:r>
              <a:rPr lang="hu-HU" sz="2200" dirty="0" err="1"/>
              <a:t>language</a:t>
            </a:r>
            <a:r>
              <a:rPr lang="hu-HU" sz="2200" dirty="0"/>
              <a:t> </a:t>
            </a:r>
            <a:r>
              <a:rPr lang="hu-HU" sz="2200" dirty="0" err="1"/>
              <a:t>classroom</a:t>
            </a:r>
            <a:r>
              <a:rPr lang="hu-HU" sz="2200" dirty="0"/>
              <a:t> </a:t>
            </a:r>
            <a:r>
              <a:rPr lang="hu-HU" sz="2200" dirty="0" err="1"/>
              <a:t>alive</a:t>
            </a:r>
            <a:r>
              <a:rPr lang="hu-HU" sz="2200" dirty="0"/>
              <a:t>, </a:t>
            </a:r>
            <a:r>
              <a:rPr lang="hu-HU" sz="2200" dirty="0" err="1"/>
              <a:t>develops</a:t>
            </a:r>
            <a:r>
              <a:rPr lang="hu-HU" sz="2200" dirty="0"/>
              <a:t> </a:t>
            </a:r>
            <a:r>
              <a:rPr lang="hu-HU" sz="2200" dirty="0" err="1"/>
              <a:t>language</a:t>
            </a:r>
            <a:r>
              <a:rPr lang="hu-HU" sz="2200" dirty="0"/>
              <a:t> </a:t>
            </a:r>
            <a:r>
              <a:rPr lang="hu-HU" sz="2200" dirty="0" err="1"/>
              <a:t>usage</a:t>
            </a:r>
            <a:r>
              <a:rPr lang="hu-HU" sz="2200" dirty="0"/>
              <a:t> </a:t>
            </a:r>
            <a:r>
              <a:rPr lang="hu-HU" sz="2200" dirty="0" err="1"/>
              <a:t>within</a:t>
            </a:r>
            <a:r>
              <a:rPr lang="hu-HU" sz="2200" dirty="0"/>
              <a:t> </a:t>
            </a:r>
            <a:r>
              <a:rPr lang="hu-HU" sz="2200" dirty="0" err="1"/>
              <a:t>its</a:t>
            </a:r>
            <a:r>
              <a:rPr lang="hu-HU" sz="2200" dirty="0"/>
              <a:t> </a:t>
            </a:r>
            <a:r>
              <a:rPr lang="hu-HU" sz="2200" dirty="0" err="1"/>
              <a:t>authentic</a:t>
            </a:r>
            <a:r>
              <a:rPr lang="hu-HU" sz="2200" dirty="0"/>
              <a:t> context</a:t>
            </a:r>
          </a:p>
          <a:p>
            <a:r>
              <a:rPr lang="hu-HU" sz="2200" dirty="0" err="1"/>
              <a:t>Children’s</a:t>
            </a:r>
            <a:r>
              <a:rPr lang="hu-HU" sz="2200" dirty="0"/>
              <a:t> </a:t>
            </a:r>
            <a:r>
              <a:rPr lang="hu-HU" sz="2200" dirty="0" err="1"/>
              <a:t>stories</a:t>
            </a:r>
            <a:r>
              <a:rPr lang="hu-HU" sz="2200" dirty="0"/>
              <a:t> and </a:t>
            </a:r>
            <a:r>
              <a:rPr lang="hu-HU" sz="2200" dirty="0" err="1"/>
              <a:t>films</a:t>
            </a:r>
            <a:r>
              <a:rPr lang="hu-HU" sz="2200" dirty="0"/>
              <a:t> </a:t>
            </a:r>
            <a:r>
              <a:rPr lang="hu-HU" sz="2200" dirty="0" err="1"/>
              <a:t>already</a:t>
            </a:r>
            <a:r>
              <a:rPr lang="hu-HU" sz="2200" dirty="0"/>
              <a:t> </a:t>
            </a:r>
            <a:r>
              <a:rPr lang="hu-HU" sz="2200" dirty="0" err="1"/>
              <a:t>contain</a:t>
            </a:r>
            <a:r>
              <a:rPr lang="hu-HU" sz="2200" dirty="0"/>
              <a:t> </a:t>
            </a:r>
            <a:r>
              <a:rPr lang="hu-HU" sz="2200" dirty="0" err="1"/>
              <a:t>cultural</a:t>
            </a:r>
            <a:r>
              <a:rPr lang="hu-HU" sz="2200" dirty="0"/>
              <a:t> </a:t>
            </a:r>
            <a:r>
              <a:rPr lang="hu-HU" sz="2200" dirty="0" err="1"/>
              <a:t>stereotypes</a:t>
            </a:r>
            <a:r>
              <a:rPr lang="hu-HU" sz="2200" dirty="0"/>
              <a:t> </a:t>
            </a:r>
            <a:r>
              <a:rPr lang="hu-HU" sz="2200" dirty="0" err="1"/>
              <a:t>about</a:t>
            </a:r>
            <a:r>
              <a:rPr lang="hu-HU" sz="2200" dirty="0"/>
              <a:t> </a:t>
            </a:r>
            <a:r>
              <a:rPr lang="hu-HU" sz="2200" dirty="0" err="1"/>
              <a:t>the</a:t>
            </a:r>
            <a:r>
              <a:rPr lang="hu-HU" sz="2200" dirty="0"/>
              <a:t> </a:t>
            </a:r>
            <a:r>
              <a:rPr lang="hu-H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hu-HU" sz="2200" dirty="0" err="1"/>
              <a:t>exotic</a:t>
            </a:r>
            <a:r>
              <a:rPr lang="hu-HU" sz="2200" dirty="0"/>
              <a:t>”: </a:t>
            </a:r>
            <a:r>
              <a:rPr lang="hu-HU" sz="2200" i="1" dirty="0" err="1"/>
              <a:t>Pocahontas</a:t>
            </a:r>
            <a:r>
              <a:rPr lang="hu-HU" sz="2200" i="1" dirty="0"/>
              <a:t> </a:t>
            </a:r>
            <a:r>
              <a:rPr lang="hu-HU" sz="2200" dirty="0"/>
              <a:t>(1995) = </a:t>
            </a:r>
            <a:r>
              <a:rPr lang="hu-HU" sz="2200" dirty="0" err="1"/>
              <a:t>Native</a:t>
            </a:r>
            <a:r>
              <a:rPr lang="hu-HU" sz="2200" dirty="0"/>
              <a:t> American </a:t>
            </a:r>
            <a:r>
              <a:rPr lang="hu-HU" sz="2200" dirty="0" err="1"/>
              <a:t>culture</a:t>
            </a:r>
            <a:r>
              <a:rPr lang="hu-HU" sz="2200" dirty="0"/>
              <a:t>; </a:t>
            </a:r>
            <a:r>
              <a:rPr lang="hu-HU" sz="2200" i="1" dirty="0" err="1"/>
              <a:t>Lilo</a:t>
            </a:r>
            <a:r>
              <a:rPr lang="hu-HU" sz="2200" i="1" dirty="0"/>
              <a:t> and </a:t>
            </a:r>
            <a:r>
              <a:rPr lang="hu-HU" sz="2200" i="1" dirty="0" err="1"/>
              <a:t>Stitch</a:t>
            </a:r>
            <a:r>
              <a:rPr lang="hu-HU" sz="2200" i="1" dirty="0"/>
              <a:t> </a:t>
            </a:r>
            <a:r>
              <a:rPr lang="hu-HU" sz="2200" dirty="0"/>
              <a:t>= </a:t>
            </a:r>
            <a:r>
              <a:rPr lang="hu-HU" sz="2200" dirty="0" err="1"/>
              <a:t>Samoan</a:t>
            </a:r>
            <a:r>
              <a:rPr lang="hu-HU" sz="2200" dirty="0"/>
              <a:t> </a:t>
            </a:r>
            <a:r>
              <a:rPr lang="hu-HU" sz="2200" dirty="0" err="1"/>
              <a:t>culture</a:t>
            </a:r>
            <a:r>
              <a:rPr lang="hu-HU" sz="2200" dirty="0"/>
              <a:t>; </a:t>
            </a:r>
            <a:r>
              <a:rPr lang="hu-HU" sz="2200" i="1" dirty="0"/>
              <a:t>The </a:t>
            </a:r>
            <a:r>
              <a:rPr lang="hu-HU" sz="2200" i="1" dirty="0" err="1"/>
              <a:t>Lion</a:t>
            </a:r>
            <a:r>
              <a:rPr lang="hu-HU" sz="2200" i="1" dirty="0"/>
              <a:t> King </a:t>
            </a:r>
            <a:r>
              <a:rPr lang="hu-HU" sz="2200" dirty="0"/>
              <a:t>= </a:t>
            </a:r>
            <a:r>
              <a:rPr lang="hu-HU" sz="2200" dirty="0" err="1"/>
              <a:t>African</a:t>
            </a:r>
            <a:r>
              <a:rPr lang="hu-HU" sz="2200" dirty="0"/>
              <a:t>? </a:t>
            </a:r>
            <a:r>
              <a:rPr lang="hu-HU" sz="2200" dirty="0" err="1"/>
              <a:t>culture</a:t>
            </a:r>
            <a:r>
              <a:rPr lang="hu-HU" sz="2200" dirty="0"/>
              <a:t>; </a:t>
            </a:r>
            <a:r>
              <a:rPr lang="hu-HU" sz="2200" i="1" dirty="0" err="1"/>
              <a:t>Mulan</a:t>
            </a:r>
            <a:r>
              <a:rPr lang="hu-HU" sz="2200" dirty="0"/>
              <a:t> = </a:t>
            </a:r>
            <a:r>
              <a:rPr lang="hu-HU" sz="2200" dirty="0" err="1"/>
              <a:t>Chinese</a:t>
            </a:r>
            <a:r>
              <a:rPr lang="hu-HU" sz="2200" dirty="0"/>
              <a:t> </a:t>
            </a:r>
            <a:r>
              <a:rPr lang="hu-HU" sz="2200" dirty="0" err="1"/>
              <a:t>culture</a:t>
            </a:r>
            <a:r>
              <a:rPr lang="hu-HU" sz="2200" dirty="0"/>
              <a:t>; </a:t>
            </a:r>
            <a:r>
              <a:rPr lang="hu-HU" sz="2200" i="1" dirty="0"/>
              <a:t>Aladdin</a:t>
            </a:r>
            <a:r>
              <a:rPr lang="hu-HU" sz="2200" dirty="0"/>
              <a:t> = Arab </a:t>
            </a:r>
            <a:r>
              <a:rPr lang="hu-HU" sz="2200" dirty="0" err="1"/>
              <a:t>culture</a:t>
            </a:r>
            <a:r>
              <a:rPr lang="hu-HU" sz="2200" dirty="0"/>
              <a:t>; </a:t>
            </a:r>
            <a:r>
              <a:rPr lang="hu-HU" sz="2200" i="1" dirty="0" err="1"/>
              <a:t>Coco</a:t>
            </a:r>
            <a:r>
              <a:rPr lang="hu-HU" sz="2200" dirty="0"/>
              <a:t> = </a:t>
            </a:r>
            <a:r>
              <a:rPr lang="hu-HU" sz="2200" dirty="0" err="1"/>
              <a:t>Mexican</a:t>
            </a:r>
            <a:r>
              <a:rPr lang="hu-HU" sz="2200" dirty="0"/>
              <a:t> </a:t>
            </a:r>
            <a:r>
              <a:rPr lang="hu-HU" sz="2200" dirty="0" err="1"/>
              <a:t>culture</a:t>
            </a:r>
            <a:r>
              <a:rPr lang="hu-HU" sz="2200" dirty="0"/>
              <a:t>; </a:t>
            </a:r>
            <a:r>
              <a:rPr lang="hu-HU" sz="2200" i="1" dirty="0" err="1"/>
              <a:t>Encanto</a:t>
            </a:r>
            <a:r>
              <a:rPr lang="hu-HU" sz="2200" i="1" dirty="0"/>
              <a:t> </a:t>
            </a:r>
            <a:r>
              <a:rPr lang="hu-HU" sz="2200" dirty="0"/>
              <a:t>= </a:t>
            </a:r>
            <a:r>
              <a:rPr lang="hu-HU" sz="2200" dirty="0" err="1"/>
              <a:t>Colombian</a:t>
            </a:r>
            <a:r>
              <a:rPr lang="hu-HU" sz="2200" dirty="0"/>
              <a:t> </a:t>
            </a:r>
            <a:r>
              <a:rPr lang="hu-HU" sz="2200" dirty="0" err="1"/>
              <a:t>culture</a:t>
            </a:r>
            <a:endParaRPr lang="hu-HU" sz="2200" dirty="0"/>
          </a:p>
        </p:txBody>
      </p:sp>
    </p:spTree>
    <p:extLst>
      <p:ext uri="{BB962C8B-B14F-4D97-AF65-F5344CB8AC3E}">
        <p14:creationId xmlns:p14="http://schemas.microsoft.com/office/powerpoint/2010/main" val="7195876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3" name="Rectangle 3082">
            <a:extLst>
              <a:ext uri="{FF2B5EF4-FFF2-40B4-BE49-F238E27FC236}">
                <a16:creationId xmlns:a16="http://schemas.microsoft.com/office/drawing/2014/main" id="{9A42C7B2-7BD6-433A-95AB-5AA4F44B5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What makes the red man red by Kevsoraone on DeviantArt">
            <a:extLst>
              <a:ext uri="{FF2B5EF4-FFF2-40B4-BE49-F238E27FC236}">
                <a16:creationId xmlns:a16="http://schemas.microsoft.com/office/drawing/2014/main" id="{9B031B5B-586A-431F-8B5D-0D4F34A508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82" r="1894"/>
          <a:stretch/>
        </p:blipFill>
        <p:spPr bwMode="auto">
          <a:xfrm>
            <a:off x="-6" y="10"/>
            <a:ext cx="7642746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5" name="Rectangle 3084">
            <a:extLst>
              <a:ext uri="{FF2B5EF4-FFF2-40B4-BE49-F238E27FC236}">
                <a16:creationId xmlns:a16="http://schemas.microsoft.com/office/drawing/2014/main" id="{0ADDB668-2CA4-4D2B-9C34-3487CA33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263" y="3986129"/>
            <a:ext cx="6288261" cy="2253231"/>
          </a:xfrm>
          <a:prstGeom prst="rect">
            <a:avLst/>
          </a:prstGeom>
          <a:solidFill>
            <a:schemeClr val="bg1">
              <a:alpha val="95000"/>
            </a:schemeClr>
          </a:solidFill>
          <a:ln w="12700">
            <a:solidFill>
              <a:srgbClr val="EFEFE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49EBE5E4-1E8E-4D04-9018-19B0D39BD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152624"/>
            <a:ext cx="2112264" cy="1920240"/>
          </a:xfrm>
        </p:spPr>
        <p:txBody>
          <a:bodyPr>
            <a:normAutofit/>
          </a:bodyPr>
          <a:lstStyle/>
          <a:p>
            <a:r>
              <a:rPr lang="hu-HU" sz="2400"/>
              <a:t>“What Makes the Red Man Red?” </a:t>
            </a:r>
          </a:p>
        </p:txBody>
      </p:sp>
      <p:pic>
        <p:nvPicPr>
          <p:cNvPr id="3076" name="Picture 4" descr="What Made the Red Man Red? | Disney Wiki | Fandom">
            <a:extLst>
              <a:ext uri="{FF2B5EF4-FFF2-40B4-BE49-F238E27FC236}">
                <a16:creationId xmlns:a16="http://schemas.microsoft.com/office/drawing/2014/main" id="{5EF96E3A-69D1-4A87-886B-AEECBB705B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4" r="18260" b="1"/>
          <a:stretch/>
        </p:blipFill>
        <p:spPr bwMode="auto">
          <a:xfrm>
            <a:off x="7809454" y="1"/>
            <a:ext cx="4382546" cy="3345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7" name="Rectangle 3086">
            <a:extLst>
              <a:ext uri="{FF2B5EF4-FFF2-40B4-BE49-F238E27FC236}">
                <a16:creationId xmlns:a16="http://schemas.microsoft.com/office/drawing/2014/main" id="{2568BC19-F052-4108-93E1-6A3D1DEC0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8535" y="4784544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89" name="Rectangle 3088">
            <a:extLst>
              <a:ext uri="{FF2B5EF4-FFF2-40B4-BE49-F238E27FC236}">
                <a16:creationId xmlns:a16="http://schemas.microsoft.com/office/drawing/2014/main" id="{D5FD337D-4D6B-4C8B-B6F5-121097E09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394346" y="5103601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E8CFA7B-F81E-4C37-8035-BCE2BADAE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4992" y="4151376"/>
            <a:ext cx="3319272" cy="1920240"/>
          </a:xfrm>
        </p:spPr>
        <p:txBody>
          <a:bodyPr anchor="ctr">
            <a:normAutofit/>
          </a:bodyPr>
          <a:lstStyle/>
          <a:p>
            <a:r>
              <a:rPr lang="hu-HU" sz="1700" dirty="0">
                <a:hlinkClick r:id="rId4"/>
              </a:rPr>
              <a:t>https://www.youtube.com/watch?v=f7yE8TKUB_M&amp;t=23s&amp;ab_channel=peterpan3401</a:t>
            </a:r>
            <a:endParaRPr lang="hu-HU" sz="1700" dirty="0"/>
          </a:p>
          <a:p>
            <a:endParaRPr lang="hu-HU" sz="1700" dirty="0"/>
          </a:p>
        </p:txBody>
      </p:sp>
      <p:pic>
        <p:nvPicPr>
          <p:cNvPr id="3078" name="Picture 6" descr="Peter Pan “What Made the Red Man Red?” (1953) | Film Music Central">
            <a:extLst>
              <a:ext uri="{FF2B5EF4-FFF2-40B4-BE49-F238E27FC236}">
                <a16:creationId xmlns:a16="http://schemas.microsoft.com/office/drawing/2014/main" id="{4C5A2741-8980-44E1-B480-1A91A2A6BD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4" b="-1"/>
          <a:stretch/>
        </p:blipFill>
        <p:spPr bwMode="auto">
          <a:xfrm>
            <a:off x="7809455" y="3438672"/>
            <a:ext cx="4382545" cy="3345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63373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B079382-BD21-4E25-9877-6598B4B1B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6"/>
            <a:ext cx="6586491" cy="1676603"/>
          </a:xfrm>
        </p:spPr>
        <p:txBody>
          <a:bodyPr>
            <a:normAutofit/>
          </a:bodyPr>
          <a:lstStyle/>
          <a:p>
            <a:r>
              <a:rPr lang="hu-HU" sz="3800"/>
              <a:t>“Sky Woman Falling”: Algonquian legend (Northeast Indigenous Tribes, USA)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0F282DD-CA6D-44CD-8F4C-D8FA354AF7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 lnSpcReduction="10000"/>
          </a:bodyPr>
          <a:lstStyle/>
          <a:p>
            <a:r>
              <a:rPr lang="hu-HU" sz="2400" dirty="0" err="1"/>
              <a:t>Who</a:t>
            </a:r>
            <a:r>
              <a:rPr lang="hu-HU" sz="2400" dirty="0"/>
              <a:t> is </a:t>
            </a:r>
            <a:r>
              <a:rPr lang="hu-HU" sz="2400" dirty="0" err="1"/>
              <a:t>telling</a:t>
            </a:r>
            <a:r>
              <a:rPr lang="hu-HU" sz="2400" dirty="0"/>
              <a:t> </a:t>
            </a:r>
            <a:r>
              <a:rPr lang="hu-HU" sz="2400" dirty="0" err="1"/>
              <a:t>the</a:t>
            </a:r>
            <a:r>
              <a:rPr lang="hu-HU" sz="2400" dirty="0"/>
              <a:t> story? </a:t>
            </a:r>
            <a:r>
              <a:rPr lang="hu-HU" sz="2400" dirty="0" err="1"/>
              <a:t>Why</a:t>
            </a:r>
            <a:r>
              <a:rPr lang="hu-HU" sz="2400" dirty="0"/>
              <a:t> is </a:t>
            </a:r>
            <a:r>
              <a:rPr lang="hu-HU" sz="2400" dirty="0" err="1"/>
              <a:t>the</a:t>
            </a:r>
            <a:r>
              <a:rPr lang="hu-HU" sz="2400" dirty="0"/>
              <a:t> </a:t>
            </a:r>
            <a:r>
              <a:rPr lang="hu-HU" sz="2400" dirty="0" err="1"/>
              <a:t>tribal</a:t>
            </a:r>
            <a:r>
              <a:rPr lang="hu-HU" sz="2400" dirty="0"/>
              <a:t> </a:t>
            </a:r>
            <a:r>
              <a:rPr lang="hu-HU" sz="2400" dirty="0" err="1"/>
              <a:t>affiliation</a:t>
            </a:r>
            <a:r>
              <a:rPr lang="hu-HU" sz="2400" dirty="0"/>
              <a:t> </a:t>
            </a:r>
            <a:r>
              <a:rPr lang="hu-HU" sz="2400" dirty="0" err="1"/>
              <a:t>included</a:t>
            </a:r>
            <a:r>
              <a:rPr lang="hu-HU" sz="2400" dirty="0"/>
              <a:t>? </a:t>
            </a:r>
          </a:p>
          <a:p>
            <a:r>
              <a:rPr lang="hu-HU" sz="2400" dirty="0" err="1"/>
              <a:t>What</a:t>
            </a:r>
            <a:r>
              <a:rPr lang="hu-HU" sz="2400" dirty="0"/>
              <a:t> is </a:t>
            </a:r>
            <a:r>
              <a:rPr lang="hu-HU" sz="2400" dirty="0" err="1"/>
              <a:t>the</a:t>
            </a:r>
            <a:r>
              <a:rPr lang="hu-HU" sz="2400" dirty="0"/>
              <a:t> </a:t>
            </a:r>
            <a:r>
              <a:rPr lang="hu-HU" sz="2400" dirty="0" err="1"/>
              <a:t>difference</a:t>
            </a:r>
            <a:r>
              <a:rPr lang="hu-HU" sz="2400" dirty="0"/>
              <a:t> </a:t>
            </a:r>
            <a:r>
              <a:rPr lang="hu-HU" sz="2400" dirty="0" err="1"/>
              <a:t>between</a:t>
            </a:r>
            <a:r>
              <a:rPr lang="hu-HU" sz="2400" dirty="0"/>
              <a:t> </a:t>
            </a:r>
            <a:r>
              <a:rPr lang="hu-HU" sz="2400" dirty="0" err="1"/>
              <a:t>hearing</a:t>
            </a:r>
            <a:r>
              <a:rPr lang="hu-HU" sz="2400" dirty="0"/>
              <a:t> </a:t>
            </a:r>
            <a:r>
              <a:rPr lang="hu-HU" sz="2400" dirty="0" err="1"/>
              <a:t>it</a:t>
            </a:r>
            <a:r>
              <a:rPr lang="hu-HU" sz="2400" dirty="0"/>
              <a:t> and </a:t>
            </a:r>
            <a:r>
              <a:rPr lang="hu-HU" sz="2400" dirty="0" err="1"/>
              <a:t>reading</a:t>
            </a:r>
            <a:r>
              <a:rPr lang="hu-HU" sz="2400" dirty="0"/>
              <a:t> </a:t>
            </a:r>
            <a:r>
              <a:rPr lang="hu-HU" sz="2400" dirty="0" err="1"/>
              <a:t>it</a:t>
            </a:r>
            <a:r>
              <a:rPr lang="hu-HU" sz="2400" dirty="0"/>
              <a:t>? (</a:t>
            </a:r>
            <a:r>
              <a:rPr lang="hu-HU" sz="2400" dirty="0" err="1"/>
              <a:t>Children’s</a:t>
            </a:r>
            <a:r>
              <a:rPr lang="hu-HU" sz="2400" dirty="0"/>
              <a:t> </a:t>
            </a:r>
            <a:r>
              <a:rPr lang="hu-HU" sz="2400" dirty="0" err="1"/>
              <a:t>book</a:t>
            </a:r>
            <a:r>
              <a:rPr lang="hu-HU" sz="2400" dirty="0"/>
              <a:t> </a:t>
            </a:r>
            <a:r>
              <a:rPr lang="hu-HU" sz="2400" dirty="0" err="1"/>
              <a:t>written</a:t>
            </a:r>
            <a:r>
              <a:rPr lang="hu-HU" sz="2400" dirty="0"/>
              <a:t> </a:t>
            </a:r>
            <a:r>
              <a:rPr lang="hu-HU" sz="2400" dirty="0" err="1"/>
              <a:t>by</a:t>
            </a:r>
            <a:r>
              <a:rPr lang="hu-HU" sz="2400" dirty="0"/>
              <a:t> </a:t>
            </a:r>
            <a:r>
              <a:rPr lang="hu-HU" sz="2400" dirty="0" err="1"/>
              <a:t>Joanne</a:t>
            </a:r>
            <a:r>
              <a:rPr lang="hu-HU" sz="2400" dirty="0"/>
              <a:t> </a:t>
            </a:r>
            <a:r>
              <a:rPr lang="hu-HU" sz="2400" dirty="0" err="1"/>
              <a:t>Shenandoah</a:t>
            </a:r>
            <a:r>
              <a:rPr lang="hu-HU" sz="2400" dirty="0"/>
              <a:t>, Douglas M. George-</a:t>
            </a:r>
            <a:r>
              <a:rPr lang="hu-HU" sz="2400" dirty="0" err="1"/>
              <a:t>Kanentiio</a:t>
            </a:r>
            <a:r>
              <a:rPr lang="hu-HU" sz="2400" dirty="0"/>
              <a:t>; </a:t>
            </a:r>
            <a:r>
              <a:rPr lang="hu-HU" sz="2400" dirty="0" err="1"/>
              <a:t>illustrated</a:t>
            </a:r>
            <a:r>
              <a:rPr lang="hu-HU" sz="2400" dirty="0"/>
              <a:t> </a:t>
            </a:r>
            <a:r>
              <a:rPr lang="hu-HU" sz="2400" dirty="0" err="1"/>
              <a:t>by</a:t>
            </a:r>
            <a:r>
              <a:rPr lang="hu-HU" sz="2400" dirty="0"/>
              <a:t> John </a:t>
            </a:r>
            <a:r>
              <a:rPr lang="hu-HU" sz="2400" dirty="0" err="1"/>
              <a:t>Fadden</a:t>
            </a:r>
            <a:r>
              <a:rPr lang="hu-HU" sz="2400" dirty="0"/>
              <a:t>) </a:t>
            </a:r>
            <a:r>
              <a:rPr lang="hu-HU" sz="2400" dirty="0" err="1"/>
              <a:t>Can</a:t>
            </a:r>
            <a:r>
              <a:rPr lang="hu-HU" sz="2400" dirty="0"/>
              <a:t> </a:t>
            </a:r>
            <a:r>
              <a:rPr lang="hu-HU" sz="2400" dirty="0" err="1"/>
              <a:t>investigate</a:t>
            </a:r>
            <a:r>
              <a:rPr lang="hu-HU" sz="2400" dirty="0"/>
              <a:t> </a:t>
            </a:r>
            <a:r>
              <a:rPr lang="hu-HU" sz="2400" dirty="0" err="1"/>
              <a:t>these</a:t>
            </a:r>
            <a:r>
              <a:rPr lang="hu-HU" sz="2400" dirty="0"/>
              <a:t> </a:t>
            </a:r>
            <a:r>
              <a:rPr lang="hu-HU" sz="2400" dirty="0" err="1"/>
              <a:t>authors</a:t>
            </a:r>
            <a:r>
              <a:rPr lang="hu-HU" sz="2400" dirty="0"/>
              <a:t> and </a:t>
            </a:r>
            <a:r>
              <a:rPr lang="hu-HU" sz="2400" dirty="0" err="1"/>
              <a:t>artists</a:t>
            </a:r>
            <a:r>
              <a:rPr lang="hu-HU" sz="2400" dirty="0"/>
              <a:t>! </a:t>
            </a:r>
          </a:p>
          <a:p>
            <a:r>
              <a:rPr lang="hu-HU" sz="2400" dirty="0">
                <a:hlinkClick r:id="rId2"/>
              </a:rPr>
              <a:t>https://www.youtube.com/watch?v=SZ4C3YDp1o4&amp;ab_channel=Bmaawangsekwe</a:t>
            </a:r>
            <a:endParaRPr lang="hu-HU" sz="2400" dirty="0"/>
          </a:p>
          <a:p>
            <a:r>
              <a:rPr lang="hu-HU" sz="2400" dirty="0">
                <a:hlinkClick r:id="rId3"/>
              </a:rPr>
              <a:t>https://www.youtube.com/watch?v=gRgWTs9FKIs&amp;ab_channel=VoicesfromtheGatheringPlace</a:t>
            </a:r>
            <a:endParaRPr lang="hu-HU" sz="2400" dirty="0"/>
          </a:p>
          <a:p>
            <a:endParaRPr lang="hu-HU" sz="2400" dirty="0"/>
          </a:p>
          <a:p>
            <a:endParaRPr lang="hu-HU" sz="2400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EB10E763-0729-4188-9B60-1E555D19C4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1" r="8553" b="2"/>
          <a:stretch/>
        </p:blipFill>
        <p:spPr bwMode="auto">
          <a:xfrm>
            <a:off x="20" y="10"/>
            <a:ext cx="463557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7583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6618532-54CE-4F7C-B222-7CC08A27A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Ideas</a:t>
            </a:r>
            <a:r>
              <a:rPr lang="hu-HU" dirty="0"/>
              <a:t> </a:t>
            </a:r>
            <a:r>
              <a:rPr lang="hu-HU" dirty="0" err="1"/>
              <a:t>for</a:t>
            </a:r>
            <a:r>
              <a:rPr lang="hu-HU" dirty="0"/>
              <a:t> </a:t>
            </a:r>
            <a:r>
              <a:rPr lang="hu-HU" dirty="0" err="1"/>
              <a:t>projects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7EFC6EF-41D7-4ED4-8A2E-7A7EBC9217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/>
              <a:t>The </a:t>
            </a:r>
            <a:r>
              <a:rPr lang="hu-HU" dirty="0" err="1"/>
              <a:t>students</a:t>
            </a:r>
            <a:r>
              <a:rPr lang="hu-HU" dirty="0"/>
              <a:t> </a:t>
            </a:r>
            <a:r>
              <a:rPr lang="hu-HU" dirty="0" err="1"/>
              <a:t>identify</a:t>
            </a:r>
            <a:r>
              <a:rPr lang="hu-HU" dirty="0"/>
              <a:t> </a:t>
            </a:r>
            <a:r>
              <a:rPr lang="hu-HU" dirty="0" err="1"/>
              <a:t>what</a:t>
            </a:r>
            <a:r>
              <a:rPr lang="hu-HU" dirty="0"/>
              <a:t> is </a:t>
            </a:r>
            <a:r>
              <a:rPr lang="hu-HU" dirty="0" err="1"/>
              <a:t>unknown</a:t>
            </a:r>
            <a:r>
              <a:rPr lang="hu-HU" dirty="0"/>
              <a:t>, </a:t>
            </a:r>
            <a:r>
              <a:rPr lang="hu-HU" dirty="0" err="1"/>
              <a:t>strange</a:t>
            </a:r>
            <a:r>
              <a:rPr lang="hu-HU" dirty="0"/>
              <a:t>, </a:t>
            </a:r>
            <a:r>
              <a:rPr lang="hu-HU" dirty="0" err="1"/>
              <a:t>unusual</a:t>
            </a:r>
            <a:r>
              <a:rPr lang="hu-HU" dirty="0"/>
              <a:t>, </a:t>
            </a:r>
            <a:r>
              <a:rPr lang="hu-HU" dirty="0" err="1"/>
              <a:t>unfamiliar</a:t>
            </a:r>
            <a:endParaRPr lang="hu-HU" dirty="0"/>
          </a:p>
          <a:p>
            <a:pPr lvl="2"/>
            <a:r>
              <a:rPr lang="hu-HU" dirty="0" err="1"/>
              <a:t>Do</a:t>
            </a:r>
            <a:r>
              <a:rPr lang="hu-HU" dirty="0"/>
              <a:t> </a:t>
            </a:r>
            <a:r>
              <a:rPr lang="hu-HU" dirty="0" err="1"/>
              <a:t>you</a:t>
            </a:r>
            <a:r>
              <a:rPr lang="hu-HU" dirty="0"/>
              <a:t> </a:t>
            </a:r>
            <a:r>
              <a:rPr lang="hu-HU" dirty="0" err="1"/>
              <a:t>know</a:t>
            </a:r>
            <a:r>
              <a:rPr lang="hu-HU" dirty="0"/>
              <a:t> </a:t>
            </a:r>
            <a:r>
              <a:rPr lang="hu-HU" dirty="0" err="1"/>
              <a:t>what</a:t>
            </a:r>
            <a:r>
              <a:rPr lang="hu-HU" dirty="0"/>
              <a:t> a </a:t>
            </a:r>
            <a:r>
              <a:rPr lang="hu-HU" dirty="0" err="1"/>
              <a:t>loon</a:t>
            </a:r>
            <a:r>
              <a:rPr lang="hu-HU" dirty="0"/>
              <a:t> is? </a:t>
            </a:r>
            <a:r>
              <a:rPr lang="hu-HU" dirty="0" err="1"/>
              <a:t>Have</a:t>
            </a:r>
            <a:r>
              <a:rPr lang="hu-HU" dirty="0"/>
              <a:t> </a:t>
            </a:r>
            <a:r>
              <a:rPr lang="hu-HU" dirty="0" err="1"/>
              <a:t>you</a:t>
            </a:r>
            <a:r>
              <a:rPr lang="hu-HU" dirty="0"/>
              <a:t> </a:t>
            </a:r>
            <a:r>
              <a:rPr lang="hu-HU" dirty="0" err="1"/>
              <a:t>ever</a:t>
            </a:r>
            <a:r>
              <a:rPr lang="hu-HU" dirty="0"/>
              <a:t> </a:t>
            </a:r>
            <a:r>
              <a:rPr lang="hu-HU" dirty="0" err="1"/>
              <a:t>seen</a:t>
            </a:r>
            <a:r>
              <a:rPr lang="hu-HU" dirty="0"/>
              <a:t> an </a:t>
            </a:r>
            <a:r>
              <a:rPr lang="hu-HU" dirty="0" err="1"/>
              <a:t>otter</a:t>
            </a:r>
            <a:r>
              <a:rPr lang="hu-HU" dirty="0"/>
              <a:t>? (Science)</a:t>
            </a:r>
          </a:p>
          <a:p>
            <a:pPr lvl="2"/>
            <a:r>
              <a:rPr lang="hu-HU" dirty="0" err="1"/>
              <a:t>Do</a:t>
            </a:r>
            <a:r>
              <a:rPr lang="hu-HU" dirty="0"/>
              <a:t> </a:t>
            </a:r>
            <a:r>
              <a:rPr lang="hu-HU" dirty="0" err="1"/>
              <a:t>you</a:t>
            </a:r>
            <a:r>
              <a:rPr lang="hu-HU" dirty="0"/>
              <a:t> </a:t>
            </a:r>
            <a:r>
              <a:rPr lang="hu-HU" dirty="0" err="1"/>
              <a:t>know</a:t>
            </a:r>
            <a:r>
              <a:rPr lang="hu-HU" dirty="0"/>
              <a:t> </a:t>
            </a:r>
            <a:r>
              <a:rPr lang="hu-HU" dirty="0" err="1"/>
              <a:t>how</a:t>
            </a:r>
            <a:r>
              <a:rPr lang="hu-HU" dirty="0"/>
              <a:t> </a:t>
            </a:r>
            <a:r>
              <a:rPr lang="hu-HU" dirty="0" err="1"/>
              <a:t>seeds</a:t>
            </a:r>
            <a:r>
              <a:rPr lang="hu-HU" dirty="0"/>
              <a:t> </a:t>
            </a:r>
            <a:r>
              <a:rPr lang="hu-HU" dirty="0" err="1"/>
              <a:t>grow</a:t>
            </a:r>
            <a:r>
              <a:rPr lang="hu-HU" dirty="0"/>
              <a:t>? (Science)</a:t>
            </a:r>
          </a:p>
          <a:p>
            <a:pPr lvl="2"/>
            <a:r>
              <a:rPr lang="hu-HU" dirty="0" err="1"/>
              <a:t>How</a:t>
            </a:r>
            <a:r>
              <a:rPr lang="hu-HU" dirty="0"/>
              <a:t> </a:t>
            </a:r>
            <a:r>
              <a:rPr lang="hu-HU" dirty="0" err="1"/>
              <a:t>would</a:t>
            </a:r>
            <a:r>
              <a:rPr lang="hu-HU" dirty="0"/>
              <a:t> </a:t>
            </a:r>
            <a:r>
              <a:rPr lang="hu-HU" dirty="0" err="1"/>
              <a:t>your</a:t>
            </a:r>
            <a:r>
              <a:rPr lang="hu-HU" dirty="0"/>
              <a:t> </a:t>
            </a:r>
            <a:r>
              <a:rPr lang="hu-HU" dirty="0" err="1"/>
              <a:t>council</a:t>
            </a:r>
            <a:r>
              <a:rPr lang="hu-HU" dirty="0"/>
              <a:t> </a:t>
            </a:r>
            <a:r>
              <a:rPr lang="hu-HU" dirty="0" err="1"/>
              <a:t>help</a:t>
            </a:r>
            <a:r>
              <a:rPr lang="hu-HU" dirty="0"/>
              <a:t> a </a:t>
            </a:r>
            <a:r>
              <a:rPr lang="hu-HU" dirty="0" err="1"/>
              <a:t>stranger</a:t>
            </a:r>
            <a:r>
              <a:rPr lang="hu-HU" dirty="0"/>
              <a:t>? (</a:t>
            </a:r>
            <a:r>
              <a:rPr lang="hu-HU" dirty="0" err="1"/>
              <a:t>Ethics</a:t>
            </a:r>
            <a:r>
              <a:rPr lang="hu-HU" dirty="0"/>
              <a:t>)</a:t>
            </a:r>
          </a:p>
          <a:p>
            <a:pPr lvl="2"/>
            <a:r>
              <a:rPr lang="hu-HU" dirty="0" err="1"/>
              <a:t>Can</a:t>
            </a:r>
            <a:r>
              <a:rPr lang="hu-HU" dirty="0"/>
              <a:t> </a:t>
            </a:r>
            <a:r>
              <a:rPr lang="hu-HU" dirty="0" err="1"/>
              <a:t>you</a:t>
            </a:r>
            <a:r>
              <a:rPr lang="hu-HU" dirty="0"/>
              <a:t> </a:t>
            </a:r>
            <a:r>
              <a:rPr lang="hu-HU" dirty="0" err="1"/>
              <a:t>find</a:t>
            </a:r>
            <a:r>
              <a:rPr lang="hu-HU" dirty="0"/>
              <a:t> </a:t>
            </a:r>
            <a:r>
              <a:rPr lang="hu-HU" dirty="0" err="1"/>
              <a:t>Turtle</a:t>
            </a:r>
            <a:r>
              <a:rPr lang="hu-HU" dirty="0"/>
              <a:t> Island </a:t>
            </a:r>
            <a:r>
              <a:rPr lang="hu-HU" dirty="0" err="1"/>
              <a:t>on</a:t>
            </a:r>
            <a:r>
              <a:rPr lang="hu-HU" dirty="0"/>
              <a:t> a map? </a:t>
            </a:r>
            <a:r>
              <a:rPr lang="hu-HU" dirty="0" err="1"/>
              <a:t>Can</a:t>
            </a:r>
            <a:r>
              <a:rPr lang="hu-HU" dirty="0"/>
              <a:t> </a:t>
            </a:r>
            <a:r>
              <a:rPr lang="hu-HU" dirty="0" err="1"/>
              <a:t>you</a:t>
            </a:r>
            <a:r>
              <a:rPr lang="hu-HU" dirty="0"/>
              <a:t> </a:t>
            </a:r>
            <a:r>
              <a:rPr lang="hu-HU" dirty="0" err="1"/>
              <a:t>find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Iroquois</a:t>
            </a:r>
            <a:r>
              <a:rPr lang="hu-HU" dirty="0"/>
              <a:t> </a:t>
            </a:r>
            <a:r>
              <a:rPr lang="hu-HU" dirty="0" err="1"/>
              <a:t>Nation</a:t>
            </a:r>
            <a:r>
              <a:rPr lang="hu-HU" dirty="0"/>
              <a:t> </a:t>
            </a:r>
            <a:r>
              <a:rPr lang="hu-HU" dirty="0" err="1"/>
              <a:t>on</a:t>
            </a:r>
            <a:r>
              <a:rPr lang="hu-HU" dirty="0"/>
              <a:t> a map? </a:t>
            </a:r>
            <a:r>
              <a:rPr lang="hu-HU" dirty="0" err="1"/>
              <a:t>Do</a:t>
            </a:r>
            <a:r>
              <a:rPr lang="hu-HU" dirty="0"/>
              <a:t> </a:t>
            </a:r>
            <a:r>
              <a:rPr lang="hu-HU" dirty="0" err="1"/>
              <a:t>you</a:t>
            </a:r>
            <a:r>
              <a:rPr lang="hu-HU" dirty="0"/>
              <a:t> </a:t>
            </a:r>
            <a:r>
              <a:rPr lang="hu-HU" dirty="0" err="1"/>
              <a:t>know</a:t>
            </a:r>
            <a:r>
              <a:rPr lang="hu-HU" dirty="0"/>
              <a:t> </a:t>
            </a:r>
            <a:r>
              <a:rPr lang="hu-HU" dirty="0" err="1"/>
              <a:t>where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Ojibwe</a:t>
            </a:r>
            <a:r>
              <a:rPr lang="hu-HU" dirty="0"/>
              <a:t> </a:t>
            </a:r>
            <a:r>
              <a:rPr lang="hu-HU" dirty="0" err="1"/>
              <a:t>live</a:t>
            </a:r>
            <a:r>
              <a:rPr lang="hu-HU" dirty="0"/>
              <a:t>? (</a:t>
            </a:r>
            <a:r>
              <a:rPr lang="hu-HU" dirty="0" err="1"/>
              <a:t>Geography</a:t>
            </a:r>
            <a:r>
              <a:rPr lang="hu-HU" dirty="0"/>
              <a:t>)</a:t>
            </a:r>
          </a:p>
          <a:p>
            <a:pPr lvl="2"/>
            <a:r>
              <a:rPr lang="hu-HU" dirty="0" err="1"/>
              <a:t>How</a:t>
            </a:r>
            <a:r>
              <a:rPr lang="hu-HU" dirty="0"/>
              <a:t> </a:t>
            </a:r>
            <a:r>
              <a:rPr lang="hu-HU" dirty="0" err="1"/>
              <a:t>do</a:t>
            </a:r>
            <a:r>
              <a:rPr lang="hu-HU" dirty="0"/>
              <a:t> </a:t>
            </a:r>
            <a:r>
              <a:rPr lang="hu-HU" dirty="0" err="1"/>
              <a:t>you</a:t>
            </a:r>
            <a:r>
              <a:rPr lang="hu-HU" dirty="0"/>
              <a:t> </a:t>
            </a:r>
            <a:r>
              <a:rPr lang="hu-HU" dirty="0" err="1"/>
              <a:t>think</a:t>
            </a:r>
            <a:r>
              <a:rPr lang="hu-HU" dirty="0"/>
              <a:t> </a:t>
            </a:r>
            <a:r>
              <a:rPr lang="hu-HU" dirty="0" err="1"/>
              <a:t>Sky</a:t>
            </a:r>
            <a:r>
              <a:rPr lang="hu-HU" dirty="0"/>
              <a:t> </a:t>
            </a:r>
            <a:r>
              <a:rPr lang="hu-HU" dirty="0" err="1"/>
              <a:t>Woman</a:t>
            </a:r>
            <a:r>
              <a:rPr lang="hu-HU" dirty="0"/>
              <a:t> </a:t>
            </a:r>
            <a:r>
              <a:rPr lang="hu-HU" dirty="0" err="1"/>
              <a:t>danced</a:t>
            </a:r>
            <a:r>
              <a:rPr lang="hu-HU" dirty="0"/>
              <a:t>? (</a:t>
            </a:r>
            <a:r>
              <a:rPr lang="hu-HU" dirty="0" err="1"/>
              <a:t>Dance</a:t>
            </a:r>
            <a:r>
              <a:rPr lang="hu-HU" dirty="0"/>
              <a:t>/PE)</a:t>
            </a:r>
          </a:p>
          <a:p>
            <a:pPr lvl="2"/>
            <a:r>
              <a:rPr lang="hu-HU" dirty="0" err="1"/>
              <a:t>What</a:t>
            </a:r>
            <a:r>
              <a:rPr lang="hu-HU" dirty="0"/>
              <a:t> is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music</a:t>
            </a:r>
            <a:r>
              <a:rPr lang="hu-HU" dirty="0"/>
              <a:t> like in </a:t>
            </a:r>
            <a:r>
              <a:rPr lang="hu-HU" dirty="0" err="1"/>
              <a:t>this</a:t>
            </a:r>
            <a:r>
              <a:rPr lang="hu-HU" dirty="0"/>
              <a:t> video? </a:t>
            </a:r>
            <a:r>
              <a:rPr lang="hu-HU" dirty="0" err="1"/>
              <a:t>Can</a:t>
            </a:r>
            <a:r>
              <a:rPr lang="hu-HU" dirty="0"/>
              <a:t> </a:t>
            </a:r>
            <a:r>
              <a:rPr lang="hu-HU" dirty="0" err="1"/>
              <a:t>you</a:t>
            </a:r>
            <a:r>
              <a:rPr lang="hu-HU" dirty="0"/>
              <a:t> </a:t>
            </a:r>
            <a:r>
              <a:rPr lang="hu-HU" dirty="0" err="1"/>
              <a:t>find</a:t>
            </a:r>
            <a:r>
              <a:rPr lang="hu-HU" dirty="0"/>
              <a:t> more </a:t>
            </a:r>
            <a:r>
              <a:rPr lang="hu-HU" dirty="0" err="1"/>
              <a:t>examples</a:t>
            </a:r>
            <a:r>
              <a:rPr lang="hu-HU" dirty="0"/>
              <a:t>? (Music)</a:t>
            </a:r>
          </a:p>
          <a:p>
            <a:pPr lvl="2"/>
            <a:r>
              <a:rPr lang="hu-HU" dirty="0" err="1"/>
              <a:t>What</a:t>
            </a:r>
            <a:r>
              <a:rPr lang="hu-HU" dirty="0"/>
              <a:t> </a:t>
            </a:r>
            <a:r>
              <a:rPr lang="hu-HU" dirty="0" err="1"/>
              <a:t>do</a:t>
            </a:r>
            <a:r>
              <a:rPr lang="hu-HU" dirty="0"/>
              <a:t> </a:t>
            </a:r>
            <a:r>
              <a:rPr lang="hu-HU" dirty="0" err="1"/>
              <a:t>you</a:t>
            </a:r>
            <a:r>
              <a:rPr lang="hu-HU" dirty="0"/>
              <a:t> </a:t>
            </a:r>
            <a:r>
              <a:rPr lang="hu-HU" dirty="0" err="1"/>
              <a:t>think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Tree</a:t>
            </a:r>
            <a:r>
              <a:rPr lang="hu-HU" dirty="0"/>
              <a:t> of Life </a:t>
            </a:r>
            <a:r>
              <a:rPr lang="hu-HU" dirty="0" err="1"/>
              <a:t>looks</a:t>
            </a:r>
            <a:r>
              <a:rPr lang="hu-HU" dirty="0"/>
              <a:t> like? (Art, </a:t>
            </a:r>
            <a:r>
              <a:rPr lang="hu-HU" dirty="0" err="1"/>
              <a:t>Ethnography</a:t>
            </a:r>
            <a:r>
              <a:rPr lang="hu-HU" dirty="0"/>
              <a:t> , </a:t>
            </a:r>
            <a:r>
              <a:rPr lang="hu-HU" dirty="0" err="1"/>
              <a:t>Hungarian</a:t>
            </a:r>
            <a:r>
              <a:rPr lang="hu-HU" dirty="0"/>
              <a:t> </a:t>
            </a:r>
            <a:r>
              <a:rPr lang="hu-HU" dirty="0" err="1"/>
              <a:t>culture</a:t>
            </a:r>
            <a:r>
              <a:rPr lang="hu-HU" dirty="0"/>
              <a:t>)</a:t>
            </a:r>
          </a:p>
          <a:p>
            <a:pPr lvl="2"/>
            <a:r>
              <a:rPr lang="hu-HU" dirty="0"/>
              <a:t>Is </a:t>
            </a:r>
            <a:r>
              <a:rPr lang="hu-HU" dirty="0" err="1"/>
              <a:t>this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only</a:t>
            </a:r>
            <a:r>
              <a:rPr lang="hu-HU" dirty="0"/>
              <a:t> version of </a:t>
            </a:r>
            <a:r>
              <a:rPr lang="hu-HU" dirty="0" err="1"/>
              <a:t>this</a:t>
            </a:r>
            <a:r>
              <a:rPr lang="hu-HU" dirty="0"/>
              <a:t> story? </a:t>
            </a:r>
            <a:r>
              <a:rPr lang="hu-HU" dirty="0" err="1"/>
              <a:t>Can</a:t>
            </a:r>
            <a:r>
              <a:rPr lang="hu-HU" dirty="0"/>
              <a:t> I </a:t>
            </a:r>
            <a:r>
              <a:rPr lang="hu-HU" dirty="0" err="1"/>
              <a:t>find</a:t>
            </a:r>
            <a:r>
              <a:rPr lang="hu-HU" dirty="0"/>
              <a:t> </a:t>
            </a:r>
            <a:r>
              <a:rPr lang="hu-HU" dirty="0" err="1"/>
              <a:t>others</a:t>
            </a:r>
            <a:r>
              <a:rPr lang="hu-HU" dirty="0"/>
              <a:t> </a:t>
            </a:r>
            <a:r>
              <a:rPr lang="hu-HU" dirty="0" err="1"/>
              <a:t>on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Internet? </a:t>
            </a:r>
            <a:r>
              <a:rPr lang="hu-HU" dirty="0" err="1"/>
              <a:t>Which</a:t>
            </a:r>
            <a:r>
              <a:rPr lang="hu-HU" dirty="0"/>
              <a:t> </a:t>
            </a:r>
            <a:r>
              <a:rPr lang="hu-HU" dirty="0" err="1"/>
              <a:t>one</a:t>
            </a:r>
            <a:r>
              <a:rPr lang="hu-HU" dirty="0"/>
              <a:t> is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best</a:t>
            </a:r>
            <a:r>
              <a:rPr lang="hu-HU" dirty="0"/>
              <a:t>? </a:t>
            </a:r>
            <a:r>
              <a:rPr lang="hu-HU" dirty="0" err="1"/>
              <a:t>Have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other</a:t>
            </a:r>
            <a:r>
              <a:rPr lang="hu-HU" dirty="0"/>
              <a:t> </a:t>
            </a:r>
            <a:r>
              <a:rPr lang="hu-HU" dirty="0" err="1"/>
              <a:t>groups</a:t>
            </a:r>
            <a:r>
              <a:rPr lang="hu-HU" dirty="0"/>
              <a:t> </a:t>
            </a:r>
            <a:r>
              <a:rPr lang="hu-HU" dirty="0" err="1"/>
              <a:t>examined</a:t>
            </a:r>
            <a:r>
              <a:rPr lang="hu-HU" dirty="0"/>
              <a:t> </a:t>
            </a:r>
            <a:r>
              <a:rPr lang="hu-HU" dirty="0" err="1"/>
              <a:t>their</a:t>
            </a:r>
            <a:r>
              <a:rPr lang="hu-HU" dirty="0"/>
              <a:t> </a:t>
            </a:r>
            <a:r>
              <a:rPr lang="hu-HU" dirty="0" err="1"/>
              <a:t>sources</a:t>
            </a:r>
            <a:r>
              <a:rPr lang="hu-HU" dirty="0"/>
              <a:t>? (IT, </a:t>
            </a:r>
            <a:r>
              <a:rPr lang="hu-HU" dirty="0" err="1"/>
              <a:t>critical</a:t>
            </a:r>
            <a:r>
              <a:rPr lang="hu-HU" dirty="0"/>
              <a:t> </a:t>
            </a:r>
            <a:r>
              <a:rPr lang="hu-HU" dirty="0" err="1"/>
              <a:t>thinking</a:t>
            </a:r>
            <a:r>
              <a:rPr lang="hu-HU" dirty="0"/>
              <a:t>)</a:t>
            </a:r>
          </a:p>
          <a:p>
            <a:pPr lvl="2"/>
            <a:r>
              <a:rPr lang="hu-HU" dirty="0" err="1"/>
              <a:t>What</a:t>
            </a:r>
            <a:r>
              <a:rPr lang="hu-HU" dirty="0"/>
              <a:t> </a:t>
            </a:r>
            <a:r>
              <a:rPr lang="hu-HU" dirty="0" err="1"/>
              <a:t>words</a:t>
            </a:r>
            <a:r>
              <a:rPr lang="hu-HU" dirty="0"/>
              <a:t> </a:t>
            </a:r>
            <a:r>
              <a:rPr lang="hu-HU" dirty="0" err="1"/>
              <a:t>are</a:t>
            </a:r>
            <a:r>
              <a:rPr lang="hu-HU" dirty="0"/>
              <a:t> </a:t>
            </a:r>
            <a:r>
              <a:rPr lang="hu-HU" dirty="0" err="1"/>
              <a:t>unfamiliar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you</a:t>
            </a:r>
            <a:r>
              <a:rPr lang="hu-HU" dirty="0"/>
              <a:t> in </a:t>
            </a:r>
            <a:r>
              <a:rPr lang="hu-HU" dirty="0" err="1"/>
              <a:t>this</a:t>
            </a:r>
            <a:r>
              <a:rPr lang="hu-HU" dirty="0"/>
              <a:t> story? (English)</a:t>
            </a:r>
          </a:p>
          <a:p>
            <a:pPr lvl="2"/>
            <a:r>
              <a:rPr lang="hu-HU" dirty="0" err="1"/>
              <a:t>What</a:t>
            </a:r>
            <a:r>
              <a:rPr lang="hu-HU" dirty="0"/>
              <a:t> </a:t>
            </a:r>
            <a:r>
              <a:rPr lang="hu-HU" dirty="0" err="1"/>
              <a:t>stories</a:t>
            </a:r>
            <a:r>
              <a:rPr lang="hu-HU" dirty="0"/>
              <a:t> </a:t>
            </a:r>
            <a:r>
              <a:rPr lang="hu-HU" dirty="0" err="1"/>
              <a:t>have</a:t>
            </a:r>
            <a:r>
              <a:rPr lang="hu-HU" dirty="0"/>
              <a:t> </a:t>
            </a:r>
            <a:r>
              <a:rPr lang="hu-HU" dirty="0" err="1"/>
              <a:t>you</a:t>
            </a:r>
            <a:r>
              <a:rPr lang="hu-HU" dirty="0"/>
              <a:t> </a:t>
            </a:r>
            <a:r>
              <a:rPr lang="hu-HU" dirty="0" err="1"/>
              <a:t>heard</a:t>
            </a:r>
            <a:r>
              <a:rPr lang="hu-HU" dirty="0"/>
              <a:t> </a:t>
            </a:r>
            <a:r>
              <a:rPr lang="hu-HU" dirty="0" err="1"/>
              <a:t>from</a:t>
            </a:r>
            <a:r>
              <a:rPr lang="hu-HU" dirty="0"/>
              <a:t> </a:t>
            </a:r>
            <a:r>
              <a:rPr lang="hu-HU" dirty="0" err="1"/>
              <a:t>your</a:t>
            </a:r>
            <a:r>
              <a:rPr lang="hu-HU" dirty="0"/>
              <a:t> </a:t>
            </a:r>
            <a:r>
              <a:rPr lang="hu-HU" dirty="0" err="1"/>
              <a:t>family</a:t>
            </a:r>
            <a:r>
              <a:rPr lang="hu-HU" dirty="0"/>
              <a:t>? </a:t>
            </a:r>
            <a:r>
              <a:rPr lang="hu-HU" dirty="0" err="1"/>
              <a:t>What</a:t>
            </a:r>
            <a:r>
              <a:rPr lang="hu-HU" dirty="0"/>
              <a:t> </a:t>
            </a:r>
            <a:r>
              <a:rPr lang="hu-HU" dirty="0" err="1"/>
              <a:t>stories</a:t>
            </a:r>
            <a:r>
              <a:rPr lang="hu-HU" dirty="0"/>
              <a:t> </a:t>
            </a:r>
            <a:r>
              <a:rPr lang="hu-HU" dirty="0" err="1"/>
              <a:t>do</a:t>
            </a:r>
            <a:r>
              <a:rPr lang="hu-HU" dirty="0"/>
              <a:t> </a:t>
            </a:r>
            <a:r>
              <a:rPr lang="hu-HU" dirty="0" err="1"/>
              <a:t>you</a:t>
            </a:r>
            <a:r>
              <a:rPr lang="hu-HU" dirty="0"/>
              <a:t> </a:t>
            </a:r>
            <a:r>
              <a:rPr lang="hu-HU" dirty="0" err="1"/>
              <a:t>know</a:t>
            </a:r>
            <a:r>
              <a:rPr lang="hu-HU" dirty="0"/>
              <a:t> </a:t>
            </a:r>
            <a:r>
              <a:rPr lang="hu-HU" dirty="0" err="1"/>
              <a:t>about</a:t>
            </a:r>
            <a:r>
              <a:rPr lang="hu-HU" dirty="0"/>
              <a:t> </a:t>
            </a:r>
            <a:r>
              <a:rPr lang="hu-HU" dirty="0" err="1"/>
              <a:t>how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world</a:t>
            </a:r>
            <a:r>
              <a:rPr lang="hu-HU" dirty="0"/>
              <a:t> </a:t>
            </a:r>
            <a:r>
              <a:rPr lang="hu-HU" dirty="0" err="1"/>
              <a:t>began</a:t>
            </a:r>
            <a:r>
              <a:rPr lang="hu-HU" dirty="0"/>
              <a:t>? (</a:t>
            </a:r>
            <a:r>
              <a:rPr lang="hu-HU" dirty="0" err="1"/>
              <a:t>Family</a:t>
            </a:r>
            <a:r>
              <a:rPr lang="hu-HU" dirty="0"/>
              <a:t> </a:t>
            </a:r>
            <a:r>
              <a:rPr lang="hu-HU" dirty="0" err="1"/>
              <a:t>history</a:t>
            </a:r>
            <a:r>
              <a:rPr lang="hu-HU" dirty="0"/>
              <a:t>, </a:t>
            </a:r>
            <a:r>
              <a:rPr lang="hu-HU" dirty="0" err="1"/>
              <a:t>oral</a:t>
            </a:r>
            <a:r>
              <a:rPr lang="hu-HU" dirty="0"/>
              <a:t> </a:t>
            </a:r>
            <a:r>
              <a:rPr lang="hu-HU" dirty="0" err="1"/>
              <a:t>history</a:t>
            </a:r>
            <a:r>
              <a:rPr lang="hu-HU" dirty="0"/>
              <a:t>, religion, </a:t>
            </a:r>
            <a:r>
              <a:rPr lang="hu-HU" dirty="0" err="1"/>
              <a:t>world</a:t>
            </a:r>
            <a:r>
              <a:rPr lang="hu-HU" dirty="0"/>
              <a:t>/</a:t>
            </a:r>
            <a:r>
              <a:rPr lang="hu-HU" dirty="0" err="1"/>
              <a:t>cultural</a:t>
            </a:r>
            <a:r>
              <a:rPr lang="hu-HU" dirty="0"/>
              <a:t> </a:t>
            </a:r>
            <a:r>
              <a:rPr lang="hu-HU" dirty="0" err="1"/>
              <a:t>views</a:t>
            </a:r>
            <a:r>
              <a:rPr lang="hu-HU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795049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6" name="Rectangle 5145">
            <a:extLst>
              <a:ext uri="{FF2B5EF4-FFF2-40B4-BE49-F238E27FC236}">
                <a16:creationId xmlns:a16="http://schemas.microsoft.com/office/drawing/2014/main" id="{928F64C6-FE22-4FC1-A763-DFCC51481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261224" y="4577975"/>
            <a:ext cx="7539349" cy="1899827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9B6A65AE-1769-403C-BB9F-9B53618CF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468" y="4741948"/>
            <a:ext cx="6829520" cy="86203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1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North American Animals: Who did what in this story? </a:t>
            </a:r>
            <a:r>
              <a:rPr lang="en-US" sz="1600" kern="1200" dirty="0">
                <a:solidFill>
                  <a:srgbClr val="FFFFFF"/>
                </a:solidFill>
                <a:latin typeface="+mj-lt"/>
                <a:ea typeface="+mj-ea"/>
                <a:cs typeface="+mj-cs"/>
                <a:hlinkClick r:id="rId2"/>
              </a:rPr>
              <a:t>https://www.youtube.com/watch?v=sVJHQo6yQr0&amp;ab_channel=DorenEris</a:t>
            </a:r>
            <a:br>
              <a:rPr lang="hu-HU" sz="1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1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130" name="Picture 10" descr="Sturgeon FAQs | Stugeon Facts | Fishing for Sturgeon">
            <a:extLst>
              <a:ext uri="{FF2B5EF4-FFF2-40B4-BE49-F238E27FC236}">
                <a16:creationId xmlns:a16="http://schemas.microsoft.com/office/drawing/2014/main" id="{CAA06851-7D96-4097-B18E-C74B137669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482" b="1"/>
          <a:stretch/>
        </p:blipFill>
        <p:spPr bwMode="auto">
          <a:xfrm>
            <a:off x="307840" y="321732"/>
            <a:ext cx="3793472" cy="4111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ommon Loon Bird">
            <a:extLst>
              <a:ext uri="{FF2B5EF4-FFF2-40B4-BE49-F238E27FC236}">
                <a16:creationId xmlns:a16="http://schemas.microsoft.com/office/drawing/2014/main" id="{E79F1577-8780-47A9-B88B-8F86CE3BD02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66" r="3" b="4022"/>
          <a:stretch/>
        </p:blipFill>
        <p:spPr bwMode="auto">
          <a:xfrm>
            <a:off x="4194959" y="321734"/>
            <a:ext cx="3797570" cy="2010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turtle - Wiktionary">
            <a:extLst>
              <a:ext uri="{FF2B5EF4-FFF2-40B4-BE49-F238E27FC236}">
                <a16:creationId xmlns:a16="http://schemas.microsoft.com/office/drawing/2014/main" id="{7C33CB66-43DD-4AB3-8B3E-44C47350A4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95" r="1" b="18748"/>
          <a:stretch/>
        </p:blipFill>
        <p:spPr bwMode="auto">
          <a:xfrm>
            <a:off x="4190180" y="2422097"/>
            <a:ext cx="3794760" cy="2013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Wild Geese | The On Being Project">
            <a:extLst>
              <a:ext uri="{FF2B5EF4-FFF2-40B4-BE49-F238E27FC236}">
                <a16:creationId xmlns:a16="http://schemas.microsoft.com/office/drawing/2014/main" id="{D14451D7-6BF9-49D6-A541-959AC1F81C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91" r="35990" b="2"/>
          <a:stretch/>
        </p:blipFill>
        <p:spPr bwMode="auto">
          <a:xfrm>
            <a:off x="8086176" y="321733"/>
            <a:ext cx="3797984" cy="4111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4" name="Picture 14" descr="Muskrat - Wikipedia">
            <a:extLst>
              <a:ext uri="{FF2B5EF4-FFF2-40B4-BE49-F238E27FC236}">
                <a16:creationId xmlns:a16="http://schemas.microsoft.com/office/drawing/2014/main" id="{5DAF9685-5E7A-4AAE-93C4-C76FB586CE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30" r="1" b="14127"/>
          <a:stretch/>
        </p:blipFill>
        <p:spPr bwMode="auto">
          <a:xfrm>
            <a:off x="307840" y="4525715"/>
            <a:ext cx="3794760" cy="2010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152" name="Straight Connector 5147">
            <a:extLst>
              <a:ext uri="{FF2B5EF4-FFF2-40B4-BE49-F238E27FC236}">
                <a16:creationId xmlns:a16="http://schemas.microsoft.com/office/drawing/2014/main" id="{5C34627B-48E6-4F4D-B843-97717A86B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19934" y="5694097"/>
            <a:ext cx="548640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utoShape 4" descr="How to avoid being sent on a wild goose chase!">
            <a:extLst>
              <a:ext uri="{FF2B5EF4-FFF2-40B4-BE49-F238E27FC236}">
                <a16:creationId xmlns:a16="http://schemas.microsoft.com/office/drawing/2014/main" id="{CCC71F47-744C-4456-A3B1-280912B3860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96984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956</Words>
  <Application>Microsoft Office PowerPoint</Application>
  <PresentationFormat>Szélesvásznú</PresentationFormat>
  <Paragraphs>55</Paragraphs>
  <Slides>10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10</vt:i4>
      </vt:variant>
    </vt:vector>
  </HeadingPairs>
  <TitlesOfParts>
    <vt:vector size="16" baseType="lpstr">
      <vt:lpstr>Arial</vt:lpstr>
      <vt:lpstr>Calibre</vt:lpstr>
      <vt:lpstr>Calibri</vt:lpstr>
      <vt:lpstr>Calibri Light</vt:lpstr>
      <vt:lpstr>Times New Roman</vt:lpstr>
      <vt:lpstr>Office-téma</vt:lpstr>
      <vt:lpstr>Using Indigenous Legends for Integrative Learning: “Sky Woman Falling” Meets the Internet </vt:lpstr>
      <vt:lpstr>Teachers’ Training: Critical Pedagogy and Cultural Sensitization</vt:lpstr>
      <vt:lpstr>Integrative Learning</vt:lpstr>
      <vt:lpstr>Integrative Learning in the EFL Literature Classroom</vt:lpstr>
      <vt:lpstr>Basic Ground Rules</vt:lpstr>
      <vt:lpstr>Cultural Education and Young Learners</vt:lpstr>
      <vt:lpstr>“What Makes the Red Man Red?” </vt:lpstr>
      <vt:lpstr>“Sky Woman Falling”: Algonquian legend (Northeast Indigenous Tribes, USA)</vt:lpstr>
      <vt:lpstr>Ideas for projects</vt:lpstr>
      <vt:lpstr>North American Animals: Who did what in this story? https://www.youtube.com/watch?v=sVJHQo6yQr0&amp;ab_channel=DorenEris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Indigenous Legends for Integrative Learning: “Sky Woman Falling” Meets the Internet </dc:title>
  <dc:creator>Lo Bello Maya Jean</dc:creator>
  <cp:lastModifiedBy>Lo Bello Maya Jean</cp:lastModifiedBy>
  <cp:revision>1</cp:revision>
  <dcterms:created xsi:type="dcterms:W3CDTF">2022-11-11T06:44:13Z</dcterms:created>
  <dcterms:modified xsi:type="dcterms:W3CDTF">2023-06-18T17:51:45Z</dcterms:modified>
</cp:coreProperties>
</file>